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8" r:id="rId1"/>
  </p:sldMasterIdLst>
  <p:notesMasterIdLst>
    <p:notesMasterId r:id="rId17"/>
  </p:notesMasterIdLst>
  <p:sldIdLst>
    <p:sldId id="256" r:id="rId2"/>
    <p:sldId id="257" r:id="rId3"/>
    <p:sldId id="258" r:id="rId4"/>
    <p:sldId id="259" r:id="rId5"/>
    <p:sldId id="260" r:id="rId6"/>
    <p:sldId id="261" r:id="rId7"/>
    <p:sldId id="262" r:id="rId8"/>
    <p:sldId id="264" r:id="rId9"/>
    <p:sldId id="266" r:id="rId10"/>
    <p:sldId id="267" r:id="rId11"/>
    <p:sldId id="268" r:id="rId12"/>
    <p:sldId id="269" r:id="rId13"/>
    <p:sldId id="271" r:id="rId14"/>
    <p:sldId id="272" r:id="rId15"/>
    <p:sldId id="263" r:id="rId16"/>
  </p:sldIdLst>
  <p:sldSz cx="18288000" cy="10287000"/>
  <p:notesSz cx="6858000" cy="9144000"/>
  <p:embeddedFontLst>
    <p:embeddedFont>
      <p:font typeface="Arimo Bold" panose="020B0704020202020204" pitchFamily="34" charset="0"/>
      <p:regular r:id="rId18"/>
      <p:bold r:id="rId19"/>
    </p:embeddedFont>
    <p:embeddedFont>
      <p:font typeface="Barlow" pitchFamily="2" charset="77"/>
      <p:regular r:id="rId20"/>
      <p:bold r:id="rId21"/>
      <p:italic r:id="rId22"/>
      <p:boldItalic r:id="rId23"/>
    </p:embeddedFont>
    <p:embeddedFont>
      <p:font typeface="Century Gothic" panose="020B0502020202020204" pitchFamily="34" charset="0"/>
      <p:regular r:id="rId24"/>
      <p:bold r:id="rId25"/>
      <p:italic r:id="rId26"/>
      <p:boldItalic r:id="rId27"/>
    </p:embeddedFont>
    <p:embeddedFont>
      <p:font typeface="Wingdings 3" pitchFamily="2" charset="2"/>
      <p:regular r:id="rId2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DD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2" autoAdjust="0"/>
    <p:restoredTop sz="94589" autoAdjust="0"/>
  </p:normalViewPr>
  <p:slideViewPr>
    <p:cSldViewPr>
      <p:cViewPr varScale="1">
        <p:scale>
          <a:sx n="62" d="100"/>
          <a:sy n="62" d="100"/>
        </p:scale>
        <p:origin x="216" y="7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19.09.2024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9DB2F-FFE5-D5CE-E1D1-700701751B8A}"/>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3600B6CD-1C3D-5F17-90B8-B5FD866836B9}"/>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801C2DCF-413A-F130-6F8A-EC72EB18C576}"/>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92498396-CCAD-EA29-B64F-647D909E10B4}"/>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0E1F39A1-B849-5FFD-5E6C-A7AA87AD699F}"/>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15</a:t>
            </a:r>
          </a:p>
        </p:txBody>
      </p:sp>
      <p:sp>
        <p:nvSpPr>
          <p:cNvPr id="6" name="Footer Placeholder 5">
            <a:extLst>
              <a:ext uri="{FF2B5EF4-FFF2-40B4-BE49-F238E27FC236}">
                <a16:creationId xmlns:a16="http://schemas.microsoft.com/office/drawing/2014/main" id="{C6B0A598-E659-8B77-6904-83622FD94C8D}"/>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DC4C2C66-842F-8AA0-2F11-1E0CD0A6D618}"/>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5149569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424968-9219-E2F4-0798-7B164A6EDDBF}"/>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8827B7BF-7090-21AF-309B-39AA68AF72D7}"/>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FAAD3876-C73C-1064-22FB-95F6DB347D50}"/>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A9606BD8-1BDA-C1AD-397C-9EB86CC13F8C}"/>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68453C7D-AEDD-5956-9BCA-4FD2C30B95EF}"/>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15</a:t>
            </a:r>
          </a:p>
        </p:txBody>
      </p:sp>
      <p:sp>
        <p:nvSpPr>
          <p:cNvPr id="6" name="Footer Placeholder 5">
            <a:extLst>
              <a:ext uri="{FF2B5EF4-FFF2-40B4-BE49-F238E27FC236}">
                <a16:creationId xmlns:a16="http://schemas.microsoft.com/office/drawing/2014/main" id="{89700B9E-FA0D-F490-234B-A1A3F480D554}"/>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0332AF31-205E-EEAE-BCC0-6E03F60CDB81}"/>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0388048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32433" y="2171701"/>
            <a:ext cx="13238487" cy="4994372"/>
          </a:xfrm>
        </p:spPr>
        <p:txBody>
          <a:bodyPr anchor="b"/>
          <a:lstStyle>
            <a:lvl1pPr>
              <a:defRPr sz="10800"/>
            </a:lvl1pPr>
          </a:lstStyle>
          <a:p>
            <a:r>
              <a:rPr lang="en-US"/>
              <a:t>Click to edit Master title style</a:t>
            </a:r>
            <a:endParaRPr lang="en-US" dirty="0"/>
          </a:p>
        </p:txBody>
      </p:sp>
      <p:sp>
        <p:nvSpPr>
          <p:cNvPr id="3" name="Subtitle 2"/>
          <p:cNvSpPr>
            <a:spLocks noGrp="1"/>
          </p:cNvSpPr>
          <p:nvPr>
            <p:ph type="subTitle" idx="1"/>
          </p:nvPr>
        </p:nvSpPr>
        <p:spPr>
          <a:xfrm>
            <a:off x="1732433" y="7166070"/>
            <a:ext cx="13238487" cy="1292130"/>
          </a:xfrm>
        </p:spPr>
        <p:txBody>
          <a:bodyPr anchor="t"/>
          <a:lstStyle>
            <a:lvl1pPr marL="0" indent="0" algn="l">
              <a:buNone/>
              <a:defRPr cap="all">
                <a:solidFill>
                  <a:schemeClr val="accent1"/>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72082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5" y="7200880"/>
            <a:ext cx="13238486" cy="85010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32433" y="1028700"/>
            <a:ext cx="13238487" cy="5460999"/>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732434" y="8050988"/>
            <a:ext cx="13238484" cy="740568"/>
          </a:xfrm>
        </p:spPr>
        <p:txBody>
          <a:bodyPr>
            <a:normAutofit/>
          </a:bodyPr>
          <a:lstStyle>
            <a:lvl1pPr marL="0" indent="0">
              <a:buNone/>
              <a:defRPr sz="18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558124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2" y="2171700"/>
            <a:ext cx="13238489" cy="2971800"/>
          </a:xfrm>
        </p:spPr>
        <p:txBody>
          <a:bodyPr/>
          <a:lstStyle>
            <a:lvl1pPr>
              <a:defRPr sz="7200"/>
            </a:lvl1pPr>
          </a:lstStyle>
          <a:p>
            <a:r>
              <a:rPr lang="en-US"/>
              <a:t>Click to edit Master title style</a:t>
            </a:r>
            <a:endParaRPr lang="en-US" dirty="0"/>
          </a:p>
        </p:txBody>
      </p:sp>
      <p:sp>
        <p:nvSpPr>
          <p:cNvPr id="8" name="Text Placeholder 3"/>
          <p:cNvSpPr>
            <a:spLocks noGrp="1"/>
          </p:cNvSpPr>
          <p:nvPr>
            <p:ph type="body" sz="half" idx="2"/>
          </p:nvPr>
        </p:nvSpPr>
        <p:spPr>
          <a:xfrm>
            <a:off x="1732432" y="5486400"/>
            <a:ext cx="13238489" cy="3543300"/>
          </a:xfrm>
        </p:spPr>
        <p:txBody>
          <a:bodyPr anchor="ctr">
            <a:normAutofit/>
          </a:bodyPr>
          <a:lstStyle>
            <a:lvl1pPr marL="0" indent="0">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62051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62202" y="2171700"/>
            <a:ext cx="11998973" cy="3485061"/>
          </a:xfrm>
        </p:spPr>
        <p:txBody>
          <a:bodyPr/>
          <a:lstStyle>
            <a:lvl1pPr>
              <a:defRPr sz="7200"/>
            </a:lvl1pPr>
          </a:lstStyle>
          <a:p>
            <a:r>
              <a:rPr lang="en-US"/>
              <a:t>Click to edit Master title style</a:t>
            </a:r>
            <a:endParaRPr lang="en-US" dirty="0"/>
          </a:p>
        </p:txBody>
      </p:sp>
      <p:sp>
        <p:nvSpPr>
          <p:cNvPr id="14" name="Text Placeholder 3"/>
          <p:cNvSpPr>
            <a:spLocks noGrp="1"/>
          </p:cNvSpPr>
          <p:nvPr>
            <p:ph type="body" sz="half" idx="13"/>
          </p:nvPr>
        </p:nvSpPr>
        <p:spPr>
          <a:xfrm>
            <a:off x="2895601" y="5656761"/>
            <a:ext cx="10919474" cy="513261"/>
          </a:xfrm>
        </p:spPr>
        <p:txBody>
          <a:bodyPr anchor="t">
            <a:normAutofit/>
          </a:bodyPr>
          <a:lstStyle>
            <a:lvl1pPr marL="0" indent="0">
              <a:buNone/>
              <a:defRPr lang="en-US" sz="2100" b="0" i="0" kern="1200" cap="small" dirty="0">
                <a:solidFill>
                  <a:schemeClr val="accent1"/>
                </a:solidFill>
                <a:latin typeface="+mj-lt"/>
                <a:ea typeface="+mj-ea"/>
                <a:cs typeface="+mj-cs"/>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0" name="Text Placeholder 3"/>
          <p:cNvSpPr>
            <a:spLocks noGrp="1"/>
          </p:cNvSpPr>
          <p:nvPr>
            <p:ph type="body" sz="half" idx="2"/>
          </p:nvPr>
        </p:nvSpPr>
        <p:spPr>
          <a:xfrm>
            <a:off x="1732432" y="6525986"/>
            <a:ext cx="13238489" cy="2514600"/>
          </a:xfrm>
        </p:spPr>
        <p:txBody>
          <a:bodyPr anchor="ctr">
            <a:normAutofit/>
          </a:bodyPr>
          <a:lstStyle>
            <a:lvl1pPr marL="0" indent="0">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9" name="TextBox 8"/>
          <p:cNvSpPr txBox="1"/>
          <p:nvPr/>
        </p:nvSpPr>
        <p:spPr>
          <a:xfrm>
            <a:off x="1347443" y="1456880"/>
            <a:ext cx="1202868" cy="2908489"/>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18300" dirty="0"/>
              <a:t>“</a:t>
            </a:r>
          </a:p>
        </p:txBody>
      </p:sp>
      <p:sp>
        <p:nvSpPr>
          <p:cNvPr id="13" name="TextBox 12"/>
          <p:cNvSpPr txBox="1"/>
          <p:nvPr/>
        </p:nvSpPr>
        <p:spPr>
          <a:xfrm>
            <a:off x="13995735" y="3920681"/>
            <a:ext cx="1202868" cy="2908489"/>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18300" dirty="0"/>
              <a:t>”</a:t>
            </a:r>
          </a:p>
        </p:txBody>
      </p:sp>
    </p:spTree>
    <p:extLst>
      <p:ext uri="{BB962C8B-B14F-4D97-AF65-F5344CB8AC3E}">
        <p14:creationId xmlns:p14="http://schemas.microsoft.com/office/powerpoint/2010/main" val="27805692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732431" y="4686302"/>
            <a:ext cx="13238490" cy="2479770"/>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732432" y="7166072"/>
            <a:ext cx="13238489" cy="1290600"/>
          </a:xfrm>
        </p:spPr>
        <p:txBody>
          <a:bodyPr anchor="t"/>
          <a:lstStyle>
            <a:lvl1pPr marL="0" indent="0" algn="l">
              <a:buNone/>
              <a:defRPr sz="3000" cap="none">
                <a:solidFill>
                  <a:schemeClr val="accent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123512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6300"/>
            </a:lvl1pPr>
          </a:lstStyle>
          <a:p>
            <a:r>
              <a:rPr lang="en-US"/>
              <a:t>Click to edit Master title style</a:t>
            </a:r>
            <a:endParaRPr lang="en-US" dirty="0"/>
          </a:p>
        </p:txBody>
      </p:sp>
      <p:sp>
        <p:nvSpPr>
          <p:cNvPr id="3" name="Text Placeholder 2"/>
          <p:cNvSpPr>
            <a:spLocks noGrp="1"/>
          </p:cNvSpPr>
          <p:nvPr>
            <p:ph type="body" idx="1"/>
          </p:nvPr>
        </p:nvSpPr>
        <p:spPr>
          <a:xfrm>
            <a:off x="949421" y="2971800"/>
            <a:ext cx="4420299" cy="864393"/>
          </a:xfrm>
        </p:spPr>
        <p:txBody>
          <a:bodyPr anchor="b">
            <a:noAutofit/>
          </a:bodyPr>
          <a:lstStyle>
            <a:lvl1pPr marL="0" indent="0">
              <a:buNone/>
              <a:defRPr sz="36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6" name="Text Placeholder 3"/>
          <p:cNvSpPr>
            <a:spLocks noGrp="1"/>
          </p:cNvSpPr>
          <p:nvPr>
            <p:ph type="body" sz="half" idx="15"/>
          </p:nvPr>
        </p:nvSpPr>
        <p:spPr>
          <a:xfrm>
            <a:off x="978695" y="4000500"/>
            <a:ext cx="4391025"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Text Placeholder 4"/>
          <p:cNvSpPr>
            <a:spLocks noGrp="1"/>
          </p:cNvSpPr>
          <p:nvPr>
            <p:ph type="body" sz="quarter" idx="3"/>
          </p:nvPr>
        </p:nvSpPr>
        <p:spPr>
          <a:xfrm>
            <a:off x="5825489" y="2971800"/>
            <a:ext cx="4404362" cy="864393"/>
          </a:xfrm>
        </p:spPr>
        <p:txBody>
          <a:bodyPr anchor="b">
            <a:noAutofit/>
          </a:bodyPr>
          <a:lstStyle>
            <a:lvl1pPr marL="0" indent="0">
              <a:buNone/>
              <a:defRPr sz="36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9" name="Text Placeholder 3"/>
          <p:cNvSpPr>
            <a:spLocks noGrp="1"/>
          </p:cNvSpPr>
          <p:nvPr>
            <p:ph type="body" sz="half" idx="16"/>
          </p:nvPr>
        </p:nvSpPr>
        <p:spPr>
          <a:xfrm>
            <a:off x="5809659" y="4000500"/>
            <a:ext cx="4420191"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4" name="Text Placeholder 4"/>
          <p:cNvSpPr>
            <a:spLocks noGrp="1"/>
          </p:cNvSpPr>
          <p:nvPr>
            <p:ph type="body" sz="quarter" idx="13"/>
          </p:nvPr>
        </p:nvSpPr>
        <p:spPr>
          <a:xfrm>
            <a:off x="10687051" y="2971800"/>
            <a:ext cx="4398170" cy="864393"/>
          </a:xfrm>
        </p:spPr>
        <p:txBody>
          <a:bodyPr anchor="b">
            <a:noAutofit/>
          </a:bodyPr>
          <a:lstStyle>
            <a:lvl1pPr marL="0" indent="0">
              <a:buNone/>
              <a:defRPr sz="36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0" name="Text Placeholder 3"/>
          <p:cNvSpPr>
            <a:spLocks noGrp="1"/>
          </p:cNvSpPr>
          <p:nvPr>
            <p:ph type="body" sz="half" idx="17"/>
          </p:nvPr>
        </p:nvSpPr>
        <p:spPr>
          <a:xfrm>
            <a:off x="10687051" y="4000500"/>
            <a:ext cx="4398170"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cxnSp>
        <p:nvCxnSpPr>
          <p:cNvPr id="17" name="Straight Connector 16"/>
          <p:cNvCxnSpPr/>
          <p:nvPr/>
        </p:nvCxnSpPr>
        <p:spPr>
          <a:xfrm>
            <a:off x="5589213" y="3200400"/>
            <a:ext cx="0" cy="59436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0443341" y="3200400"/>
            <a:ext cx="0" cy="5950323"/>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8BD707-D9CF-40AE-B4C6-C98DA3205C09}" type="datetimeFigureOut">
              <a:rPr lang="en-US" smtClean="0"/>
              <a:pPr/>
              <a:t>9/19/24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984461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6300"/>
            </a:lvl1pPr>
          </a:lstStyle>
          <a:p>
            <a:r>
              <a:rPr lang="en-US"/>
              <a:t>Click to edit Master title style</a:t>
            </a:r>
            <a:endParaRPr lang="en-US" dirty="0"/>
          </a:p>
        </p:txBody>
      </p:sp>
      <p:sp>
        <p:nvSpPr>
          <p:cNvPr id="3" name="Text Placeholder 2"/>
          <p:cNvSpPr>
            <a:spLocks noGrp="1"/>
          </p:cNvSpPr>
          <p:nvPr>
            <p:ph type="body" idx="1"/>
          </p:nvPr>
        </p:nvSpPr>
        <p:spPr>
          <a:xfrm>
            <a:off x="978695" y="6376424"/>
            <a:ext cx="4410075" cy="864393"/>
          </a:xfrm>
        </p:spPr>
        <p:txBody>
          <a:bodyPr anchor="b">
            <a:noAutofit/>
          </a:bodyPr>
          <a:lstStyle>
            <a:lvl1pPr marL="0" indent="0">
              <a:buNone/>
              <a:defRPr sz="36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9" name="Picture Placeholder 2"/>
          <p:cNvSpPr>
            <a:spLocks noGrp="1" noChangeAspect="1"/>
          </p:cNvSpPr>
          <p:nvPr>
            <p:ph type="pic" idx="15"/>
          </p:nvPr>
        </p:nvSpPr>
        <p:spPr>
          <a:xfrm>
            <a:off x="978695" y="3314700"/>
            <a:ext cx="4410075"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2" name="Text Placeholder 3"/>
          <p:cNvSpPr>
            <a:spLocks noGrp="1"/>
          </p:cNvSpPr>
          <p:nvPr>
            <p:ph type="body" sz="half" idx="18"/>
          </p:nvPr>
        </p:nvSpPr>
        <p:spPr>
          <a:xfrm>
            <a:off x="978695" y="7240817"/>
            <a:ext cx="4410075"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Text Placeholder 4"/>
          <p:cNvSpPr>
            <a:spLocks noGrp="1"/>
          </p:cNvSpPr>
          <p:nvPr>
            <p:ph type="body" sz="quarter" idx="3"/>
          </p:nvPr>
        </p:nvSpPr>
        <p:spPr>
          <a:xfrm>
            <a:off x="5834063" y="6376424"/>
            <a:ext cx="4395788" cy="864393"/>
          </a:xfrm>
        </p:spPr>
        <p:txBody>
          <a:bodyPr anchor="b">
            <a:noAutofit/>
          </a:bodyPr>
          <a:lstStyle>
            <a:lvl1pPr marL="0" indent="0">
              <a:buNone/>
              <a:defRPr sz="36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30" name="Picture Placeholder 2"/>
          <p:cNvSpPr>
            <a:spLocks noGrp="1" noChangeAspect="1"/>
          </p:cNvSpPr>
          <p:nvPr>
            <p:ph type="pic" idx="21"/>
          </p:nvPr>
        </p:nvSpPr>
        <p:spPr>
          <a:xfrm>
            <a:off x="5834062" y="3314700"/>
            <a:ext cx="4395788"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3" name="Text Placeholder 3"/>
          <p:cNvSpPr>
            <a:spLocks noGrp="1"/>
          </p:cNvSpPr>
          <p:nvPr>
            <p:ph type="body" sz="half" idx="19"/>
          </p:nvPr>
        </p:nvSpPr>
        <p:spPr>
          <a:xfrm>
            <a:off x="5832033" y="7240816"/>
            <a:ext cx="4401609"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4" name="Text Placeholder 4"/>
          <p:cNvSpPr>
            <a:spLocks noGrp="1"/>
          </p:cNvSpPr>
          <p:nvPr>
            <p:ph type="body" sz="quarter" idx="13"/>
          </p:nvPr>
        </p:nvSpPr>
        <p:spPr>
          <a:xfrm>
            <a:off x="10687051" y="6376424"/>
            <a:ext cx="4398170" cy="864393"/>
          </a:xfrm>
        </p:spPr>
        <p:txBody>
          <a:bodyPr anchor="b">
            <a:noAutofit/>
          </a:bodyPr>
          <a:lstStyle>
            <a:lvl1pPr marL="0" indent="0">
              <a:buNone/>
              <a:defRPr sz="36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31" name="Picture Placeholder 2"/>
          <p:cNvSpPr>
            <a:spLocks noGrp="1" noChangeAspect="1"/>
          </p:cNvSpPr>
          <p:nvPr>
            <p:ph type="pic" idx="22"/>
          </p:nvPr>
        </p:nvSpPr>
        <p:spPr>
          <a:xfrm>
            <a:off x="10687049" y="3314700"/>
            <a:ext cx="4398170"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4" name="Text Placeholder 3"/>
          <p:cNvSpPr>
            <a:spLocks noGrp="1"/>
          </p:cNvSpPr>
          <p:nvPr>
            <p:ph type="body" sz="half" idx="20"/>
          </p:nvPr>
        </p:nvSpPr>
        <p:spPr>
          <a:xfrm>
            <a:off x="10686863" y="7240813"/>
            <a:ext cx="4403996"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cxnSp>
        <p:nvCxnSpPr>
          <p:cNvPr id="17" name="Straight Connector 16"/>
          <p:cNvCxnSpPr/>
          <p:nvPr/>
        </p:nvCxnSpPr>
        <p:spPr>
          <a:xfrm>
            <a:off x="5589213" y="3200400"/>
            <a:ext cx="0" cy="59436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0443341" y="3200400"/>
            <a:ext cx="0" cy="5950323"/>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8BD707-D9CF-40AE-B4C6-C98DA3205C09}" type="datetimeFigureOut">
              <a:rPr lang="en-US" smtClean="0"/>
              <a:pPr/>
              <a:t>9/19/24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641467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207606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456319" y="645320"/>
            <a:ext cx="2628902" cy="8739188"/>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978695" y="1331121"/>
            <a:ext cx="11134724" cy="805338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65168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84315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32435" y="4292600"/>
            <a:ext cx="13238486" cy="2873471"/>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732433" y="7166072"/>
            <a:ext cx="13238487" cy="1290600"/>
          </a:xfrm>
        </p:spPr>
        <p:txBody>
          <a:bodyPr anchor="t"/>
          <a:lstStyle>
            <a:lvl1pPr marL="0" indent="0" algn="l">
              <a:buNone/>
              <a:defRPr sz="3000" cap="all">
                <a:solidFill>
                  <a:schemeClr val="accent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21963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54969" y="3090863"/>
            <a:ext cx="6594509" cy="6293645"/>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481740" y="3084139"/>
            <a:ext cx="6594512" cy="6300368"/>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9/19/24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27953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654970" y="2857500"/>
            <a:ext cx="6594507" cy="864393"/>
          </a:xfrm>
        </p:spPr>
        <p:txBody>
          <a:bodyPr anchor="b">
            <a:noAutofit/>
          </a:bodyPr>
          <a:lstStyle>
            <a:lvl1pPr marL="0" indent="0">
              <a:buNone/>
              <a:defRPr sz="36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654969" y="3771900"/>
            <a:ext cx="6594509" cy="5612607"/>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481743" y="2857500"/>
            <a:ext cx="6594509" cy="864393"/>
          </a:xfrm>
        </p:spPr>
        <p:txBody>
          <a:bodyPr anchor="b">
            <a:noAutofit/>
          </a:bodyPr>
          <a:lstStyle>
            <a:lvl1pPr marL="0" indent="0">
              <a:buNone/>
              <a:defRPr sz="36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8481743" y="3771900"/>
            <a:ext cx="6594509" cy="5612607"/>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9/19/24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00841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D8BD707-D9CF-40AE-B4C6-C98DA3205C09}" type="datetimeFigureOut">
              <a:rPr lang="en-US" smtClean="0"/>
              <a:pPr/>
              <a:t>9/19/24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65295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D8BD707-D9CF-40AE-B4C6-C98DA3205C09}" type="datetimeFigureOut">
              <a:rPr lang="en-US" smtClean="0"/>
              <a:pPr/>
              <a:t>9/19/24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99352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1" y="2171700"/>
            <a:ext cx="5101596" cy="2171700"/>
          </a:xfrm>
        </p:spPr>
        <p:txBody>
          <a:bodyPr anchor="b"/>
          <a:lstStyle>
            <a:lvl1pPr algn="l">
              <a:defRPr sz="3600" b="0"/>
            </a:lvl1pPr>
          </a:lstStyle>
          <a:p>
            <a:r>
              <a:rPr lang="en-US"/>
              <a:t>Click to edit Master title style</a:t>
            </a:r>
            <a:endParaRPr lang="en-US" dirty="0"/>
          </a:p>
        </p:txBody>
      </p:sp>
      <p:sp>
        <p:nvSpPr>
          <p:cNvPr id="3" name="Content Placeholder 2"/>
          <p:cNvSpPr>
            <a:spLocks noGrp="1"/>
          </p:cNvSpPr>
          <p:nvPr>
            <p:ph idx="1"/>
          </p:nvPr>
        </p:nvSpPr>
        <p:spPr>
          <a:xfrm>
            <a:off x="7176925" y="2171700"/>
            <a:ext cx="7793996" cy="6858000"/>
          </a:xfrm>
        </p:spPr>
        <p:txBody>
          <a:bodyPr anchor="ctr">
            <a:normAutofit/>
          </a:bodyPr>
          <a:lstStyle>
            <a:lvl1pPr>
              <a:defRPr sz="30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32432" y="4693921"/>
            <a:ext cx="5101595" cy="4343399"/>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7" name="Date Placeholder 4"/>
          <p:cNvSpPr>
            <a:spLocks noGrp="1"/>
          </p:cNvSpPr>
          <p:nvPr>
            <p:ph type="dt" sz="half" idx="10"/>
          </p:nvPr>
        </p:nvSpPr>
        <p:spPr/>
        <p:txBody>
          <a:bodyPr/>
          <a:lstStyle/>
          <a:p>
            <a:fld id="{1D8BD707-D9CF-40AE-B4C6-C98DA3205C09}" type="datetimeFigureOut">
              <a:rPr lang="en-US" smtClean="0"/>
              <a:pPr/>
              <a:t>9/19/24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564143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0861" y="2781288"/>
            <a:ext cx="7639359" cy="2362212"/>
          </a:xfrm>
        </p:spPr>
        <p:txBody>
          <a:bodyPr anchor="b">
            <a:normAutofit/>
          </a:bodyPr>
          <a:lstStyle>
            <a:lvl1pPr algn="l">
              <a:defRPr sz="5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24319" y="1714500"/>
            <a:ext cx="4800600" cy="6858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732432" y="5486400"/>
            <a:ext cx="7627469" cy="2057400"/>
          </a:xfrm>
        </p:spPr>
        <p:txBody>
          <a:bodyPr>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13740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4004528"/>
            <a:ext cx="6055518" cy="6282473"/>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4338521"/>
            <a:ext cx="2283618" cy="3548180"/>
          </a:xfrm>
          <a:prstGeom prst="rect">
            <a:avLst/>
          </a:prstGeom>
        </p:spPr>
      </p:pic>
      <p:sp>
        <p:nvSpPr>
          <p:cNvPr id="16" name="Oval 15"/>
          <p:cNvSpPr/>
          <p:nvPr/>
        </p:nvSpPr>
        <p:spPr>
          <a:xfrm>
            <a:off x="12913518" y="2514600"/>
            <a:ext cx="4229100" cy="42291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11999119" y="1"/>
            <a:ext cx="2405081" cy="1712111"/>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12913518" y="9144000"/>
            <a:ext cx="1490601" cy="1143000"/>
          </a:xfrm>
          <a:prstGeom prst="rect">
            <a:avLst/>
          </a:prstGeom>
        </p:spPr>
      </p:pic>
      <p:sp>
        <p:nvSpPr>
          <p:cNvPr id="14" name="Rectangle 13"/>
          <p:cNvSpPr/>
          <p:nvPr/>
        </p:nvSpPr>
        <p:spPr>
          <a:xfrm>
            <a:off x="15656718" y="0"/>
            <a:ext cx="1028700" cy="1714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969167" y="679077"/>
            <a:ext cx="14107085" cy="2100795"/>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654969" y="3079378"/>
            <a:ext cx="13419812" cy="62932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5233459" y="2686052"/>
            <a:ext cx="1485899" cy="457199"/>
          </a:xfrm>
          <a:prstGeom prst="rect">
            <a:avLst/>
          </a:prstGeom>
        </p:spPr>
        <p:txBody>
          <a:bodyPr vert="horz" lIns="91440" tIns="45720" rIns="91440" bIns="45720" rtlCol="0" anchor="t"/>
          <a:lstStyle>
            <a:lvl1pPr algn="l">
              <a:defRPr sz="1650" b="0" i="0">
                <a:solidFill>
                  <a:schemeClr val="tx1">
                    <a:tint val="75000"/>
                    <a:alpha val="60000"/>
                  </a:schemeClr>
                </a:solidFill>
              </a:defRPr>
            </a:lvl1pPr>
          </a:lstStyle>
          <a:p>
            <a:fld id="{1D8BD707-D9CF-40AE-B4C6-C98DA3205C09}" type="datetimeFigureOut">
              <a:rPr lang="en-US" smtClean="0"/>
              <a:pPr/>
              <a:t>9/19/24</a:t>
            </a:fld>
            <a:endParaRPr lang="en-US"/>
          </a:p>
        </p:txBody>
      </p:sp>
      <p:sp>
        <p:nvSpPr>
          <p:cNvPr id="5" name="Footer Placeholder 4"/>
          <p:cNvSpPr>
            <a:spLocks noGrp="1"/>
          </p:cNvSpPr>
          <p:nvPr>
            <p:ph type="ftr" sz="quarter" idx="3"/>
          </p:nvPr>
        </p:nvSpPr>
        <p:spPr>
          <a:xfrm rot="5400000">
            <a:off x="13427360" y="4837946"/>
            <a:ext cx="5789693" cy="457202"/>
          </a:xfrm>
          <a:prstGeom prst="rect">
            <a:avLst/>
          </a:prstGeom>
        </p:spPr>
        <p:txBody>
          <a:bodyPr vert="horz" lIns="91440" tIns="45720" rIns="91440" bIns="45720" rtlCol="0" anchor="b"/>
          <a:lstStyle>
            <a:lvl1pPr algn="l">
              <a:defRPr sz="165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5528811" y="443594"/>
            <a:ext cx="1257299" cy="1151531"/>
          </a:xfrm>
          <a:prstGeom prst="rect">
            <a:avLst/>
          </a:prstGeom>
        </p:spPr>
        <p:txBody>
          <a:bodyPr vert="horz" lIns="91440" tIns="45720" rIns="91440" bIns="45720" rtlCol="0" anchor="b"/>
          <a:lstStyle>
            <a:lvl1pPr algn="ctr">
              <a:defRPr sz="4200" b="0" i="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208655458"/>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685800" rtl="0" eaLnBrk="1" latinLnBrk="0" hangingPunct="1">
        <a:spcBef>
          <a:spcPct val="0"/>
        </a:spcBef>
        <a:buNone/>
        <a:defRPr sz="63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514350" algn="l" defTabSz="685800" rtl="0" eaLnBrk="1" latinLnBrk="0" hangingPunct="1">
        <a:spcBef>
          <a:spcPts val="1500"/>
        </a:spcBef>
        <a:spcAft>
          <a:spcPts val="0"/>
        </a:spcAft>
        <a:buClr>
          <a:schemeClr val="accent1"/>
        </a:buClr>
        <a:buSzPct val="80000"/>
        <a:buFont typeface="Wingdings 3" charset="2"/>
        <a:buChar char=""/>
        <a:defRPr sz="3000" b="0" i="0" kern="1200">
          <a:solidFill>
            <a:schemeClr val="tx1"/>
          </a:solidFill>
          <a:latin typeface="+mj-lt"/>
          <a:ea typeface="+mj-ea"/>
          <a:cs typeface="+mj-cs"/>
        </a:defRPr>
      </a:lvl1pPr>
      <a:lvl2pPr marL="1114425" indent="-428625" algn="l" defTabSz="685800" rtl="0" eaLnBrk="1" latinLnBrk="0" hangingPunct="1">
        <a:spcBef>
          <a:spcPts val="1500"/>
        </a:spcBef>
        <a:spcAft>
          <a:spcPts val="0"/>
        </a:spcAft>
        <a:buClr>
          <a:schemeClr val="accent1"/>
        </a:buClr>
        <a:buSzPct val="80000"/>
        <a:buFont typeface="Wingdings 3" charset="2"/>
        <a:buChar char=""/>
        <a:defRPr sz="2700" b="0" i="0" kern="1200">
          <a:solidFill>
            <a:schemeClr val="tx1"/>
          </a:solidFill>
          <a:latin typeface="+mj-lt"/>
          <a:ea typeface="+mj-ea"/>
          <a:cs typeface="+mj-cs"/>
        </a:defRPr>
      </a:lvl2pPr>
      <a:lvl3pPr marL="1714500" indent="-342900" algn="l" defTabSz="685800" rtl="0" eaLnBrk="1" latinLnBrk="0" hangingPunct="1">
        <a:spcBef>
          <a:spcPts val="1500"/>
        </a:spcBef>
        <a:spcAft>
          <a:spcPts val="0"/>
        </a:spcAft>
        <a:buClr>
          <a:schemeClr val="accent1"/>
        </a:buClr>
        <a:buSzPct val="80000"/>
        <a:buFont typeface="Wingdings 3" charset="2"/>
        <a:buChar char=""/>
        <a:defRPr sz="2400" b="0" i="0" kern="1200">
          <a:solidFill>
            <a:schemeClr val="tx1"/>
          </a:solidFill>
          <a:latin typeface="+mj-lt"/>
          <a:ea typeface="+mj-ea"/>
          <a:cs typeface="+mj-cs"/>
        </a:defRPr>
      </a:lvl3pPr>
      <a:lvl4pPr marL="2400300" indent="-342900" algn="l" defTabSz="685800" rtl="0" eaLnBrk="1" latinLnBrk="0" hangingPunct="1">
        <a:spcBef>
          <a:spcPts val="1500"/>
        </a:spcBef>
        <a:spcAft>
          <a:spcPts val="0"/>
        </a:spcAft>
        <a:buClr>
          <a:schemeClr val="accent1"/>
        </a:buClr>
        <a:buSzPct val="80000"/>
        <a:buFont typeface="Wingdings 3" charset="2"/>
        <a:buChar char=""/>
        <a:defRPr sz="2100" b="0" i="0" kern="1200">
          <a:solidFill>
            <a:schemeClr val="tx1"/>
          </a:solidFill>
          <a:latin typeface="+mj-lt"/>
          <a:ea typeface="+mj-ea"/>
          <a:cs typeface="+mj-cs"/>
        </a:defRPr>
      </a:lvl4pPr>
      <a:lvl5pPr marL="3086100" indent="-342900" algn="l" defTabSz="685800" rtl="0" eaLnBrk="1" latinLnBrk="0" hangingPunct="1">
        <a:spcBef>
          <a:spcPts val="1500"/>
        </a:spcBef>
        <a:spcAft>
          <a:spcPts val="0"/>
        </a:spcAft>
        <a:buClr>
          <a:schemeClr val="accent1"/>
        </a:buClr>
        <a:buSzPct val="80000"/>
        <a:buFont typeface="Wingdings 3" charset="2"/>
        <a:buChar char=""/>
        <a:defRPr sz="2100" b="0" i="0" kern="1200">
          <a:solidFill>
            <a:schemeClr val="tx1"/>
          </a:solidFill>
          <a:latin typeface="+mj-lt"/>
          <a:ea typeface="+mj-ea"/>
          <a:cs typeface="+mj-cs"/>
        </a:defRPr>
      </a:lvl5pPr>
      <a:lvl6pPr marL="3771900" indent="-342900" algn="l" defTabSz="685800" rtl="0" eaLnBrk="1" latinLnBrk="0" hangingPunct="1">
        <a:spcBef>
          <a:spcPts val="1500"/>
        </a:spcBef>
        <a:spcAft>
          <a:spcPts val="0"/>
        </a:spcAft>
        <a:buClr>
          <a:schemeClr val="accent1"/>
        </a:buClr>
        <a:buSzPct val="80000"/>
        <a:buFont typeface="Wingdings 3" charset="2"/>
        <a:buChar char=""/>
        <a:defRPr sz="2100" b="0" i="0" kern="1200">
          <a:solidFill>
            <a:schemeClr val="tx1"/>
          </a:solidFill>
          <a:latin typeface="+mj-lt"/>
          <a:ea typeface="+mj-ea"/>
          <a:cs typeface="+mj-cs"/>
        </a:defRPr>
      </a:lvl6pPr>
      <a:lvl7pPr marL="4457700" indent="-342900" algn="l" defTabSz="685800" rtl="0" eaLnBrk="1" latinLnBrk="0" hangingPunct="1">
        <a:spcBef>
          <a:spcPts val="1500"/>
        </a:spcBef>
        <a:spcAft>
          <a:spcPts val="0"/>
        </a:spcAft>
        <a:buClr>
          <a:schemeClr val="accent1"/>
        </a:buClr>
        <a:buSzPct val="80000"/>
        <a:buFont typeface="Wingdings 3" charset="2"/>
        <a:buChar char=""/>
        <a:defRPr sz="2100" b="0" i="0" kern="1200">
          <a:solidFill>
            <a:schemeClr val="tx1"/>
          </a:solidFill>
          <a:latin typeface="+mj-lt"/>
          <a:ea typeface="+mj-ea"/>
          <a:cs typeface="+mj-cs"/>
        </a:defRPr>
      </a:lvl7pPr>
      <a:lvl8pPr marL="5143500" indent="-342900" algn="l" defTabSz="685800" rtl="0" eaLnBrk="1" latinLnBrk="0" hangingPunct="1">
        <a:spcBef>
          <a:spcPts val="1500"/>
        </a:spcBef>
        <a:spcAft>
          <a:spcPts val="0"/>
        </a:spcAft>
        <a:buClr>
          <a:schemeClr val="accent1"/>
        </a:buClr>
        <a:buSzPct val="80000"/>
        <a:buFont typeface="Wingdings 3" charset="2"/>
        <a:buChar char=""/>
        <a:defRPr sz="2100" b="0" i="0" kern="1200">
          <a:solidFill>
            <a:schemeClr val="tx1"/>
          </a:solidFill>
          <a:latin typeface="+mj-lt"/>
          <a:ea typeface="+mj-ea"/>
          <a:cs typeface="+mj-cs"/>
        </a:defRPr>
      </a:lvl8pPr>
      <a:lvl9pPr marL="5829300" indent="-342900" algn="l" defTabSz="685800" rtl="0" eaLnBrk="1" latinLnBrk="0" hangingPunct="1">
        <a:spcBef>
          <a:spcPts val="1500"/>
        </a:spcBef>
        <a:spcAft>
          <a:spcPts val="0"/>
        </a:spcAft>
        <a:buClr>
          <a:schemeClr val="accent1"/>
        </a:buClr>
        <a:buSzPct val="80000"/>
        <a:buFont typeface="Wingdings 3" charset="2"/>
        <a:buChar char=""/>
        <a:defRPr sz="2100" b="0" i="0" kern="1200">
          <a:solidFill>
            <a:schemeClr val="tx1"/>
          </a:solidFill>
          <a:latin typeface="+mj-lt"/>
          <a:ea typeface="+mj-ea"/>
          <a:cs typeface="+mj-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0.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81B">
                <a:alpha val="74902"/>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sp>
        <p:nvSpPr>
          <p:cNvPr id="6" name="TextBox 6"/>
          <p:cNvSpPr txBox="1"/>
          <p:nvPr/>
        </p:nvSpPr>
        <p:spPr>
          <a:xfrm>
            <a:off x="7973900" y="1436208"/>
            <a:ext cx="9587954" cy="2262286"/>
          </a:xfrm>
          <a:prstGeom prst="rect">
            <a:avLst/>
          </a:prstGeom>
        </p:spPr>
        <p:txBody>
          <a:bodyPr wrap="square" lIns="0" tIns="0" rIns="0" bIns="0" rtlCol="0" anchor="t">
            <a:spAutoFit/>
          </a:bodyPr>
          <a:lstStyle/>
          <a:p>
            <a:pPr algn="ctr">
              <a:lnSpc>
                <a:spcPts val="9312"/>
              </a:lnSpc>
            </a:pPr>
            <a:r>
              <a:rPr lang="en-US" sz="6000" b="1" dirty="0">
                <a:solidFill>
                  <a:srgbClr val="29DDDA"/>
                </a:solidFill>
                <a:latin typeface="Arimo Bold"/>
                <a:ea typeface="Arimo Bold"/>
                <a:cs typeface="Arimo Bold"/>
                <a:sym typeface="Arimo Bold"/>
              </a:rPr>
              <a:t>PAYROLL MANAGEMENT SYSTEM</a:t>
            </a:r>
          </a:p>
        </p:txBody>
      </p:sp>
      <p:sp>
        <p:nvSpPr>
          <p:cNvPr id="7" name="TextBox 7"/>
          <p:cNvSpPr txBox="1"/>
          <p:nvPr/>
        </p:nvSpPr>
        <p:spPr>
          <a:xfrm>
            <a:off x="7391400" y="6001456"/>
            <a:ext cx="9269909" cy="955774"/>
          </a:xfrm>
          <a:prstGeom prst="rect">
            <a:avLst/>
          </a:prstGeom>
        </p:spPr>
        <p:txBody>
          <a:bodyPr lIns="0" tIns="0" rIns="0" bIns="0" rtlCol="0" anchor="t">
            <a:spAutoFit/>
          </a:bodyPr>
          <a:lstStyle/>
          <a:p>
            <a:pPr algn="l">
              <a:lnSpc>
                <a:spcPts val="3875"/>
              </a:lnSpc>
            </a:pPr>
            <a:r>
              <a:rPr lang="en-US" sz="2375" b="1" dirty="0">
                <a:solidFill>
                  <a:srgbClr val="E0E4E6"/>
                </a:solidFill>
                <a:latin typeface="Barlow"/>
                <a:ea typeface="Barlow"/>
                <a:cs typeface="Barlow"/>
                <a:sym typeface="Barlow"/>
              </a:rPr>
              <a:t>SANJAY. S  [192211606] </a:t>
            </a:r>
          </a:p>
          <a:p>
            <a:pPr algn="l">
              <a:lnSpc>
                <a:spcPts val="3875"/>
              </a:lnSpc>
            </a:pPr>
            <a:r>
              <a:rPr lang="en-US" sz="2375" b="1" dirty="0">
                <a:solidFill>
                  <a:srgbClr val="E0E4E6"/>
                </a:solidFill>
                <a:latin typeface="Barlow"/>
                <a:ea typeface="Barlow"/>
                <a:cs typeface="Barlow"/>
                <a:sym typeface="Barlow"/>
              </a:rPr>
              <a:t>ABISHEK. D  [192211620]</a:t>
            </a:r>
          </a:p>
        </p:txBody>
      </p:sp>
      <p:sp>
        <p:nvSpPr>
          <p:cNvPr id="8" name="TextBox 7">
            <a:extLst>
              <a:ext uri="{FF2B5EF4-FFF2-40B4-BE49-F238E27FC236}">
                <a16:creationId xmlns:a16="http://schemas.microsoft.com/office/drawing/2014/main" id="{B333DFEB-27A3-0A6E-B95D-ED91A8459BF2}"/>
              </a:ext>
            </a:extLst>
          </p:cNvPr>
          <p:cNvSpPr txBox="1"/>
          <p:nvPr/>
        </p:nvSpPr>
        <p:spPr>
          <a:xfrm>
            <a:off x="7391400" y="5311750"/>
            <a:ext cx="9269909" cy="503536"/>
          </a:xfrm>
          <a:prstGeom prst="rect">
            <a:avLst/>
          </a:prstGeom>
        </p:spPr>
        <p:txBody>
          <a:bodyPr lIns="0" tIns="0" rIns="0" bIns="0" rtlCol="0" anchor="t">
            <a:spAutoFit/>
          </a:bodyPr>
          <a:lstStyle/>
          <a:p>
            <a:pPr algn="l">
              <a:lnSpc>
                <a:spcPts val="3875"/>
              </a:lnSpc>
            </a:pPr>
            <a:r>
              <a:rPr lang="en-US" sz="4400" b="1" dirty="0">
                <a:solidFill>
                  <a:srgbClr val="29DDDA"/>
                </a:solidFill>
                <a:latin typeface="Arimo Bold" panose="020B0604020202020204" charset="0"/>
                <a:ea typeface="Arimo Bold" panose="020B0604020202020204" charset="0"/>
                <a:cs typeface="Arimo Bold" panose="020B0604020202020204" charset="0"/>
                <a:sym typeface="Barlow"/>
              </a:rPr>
              <a:t>PRESENTED BY</a:t>
            </a:r>
          </a:p>
        </p:txBody>
      </p:sp>
      <p:sp>
        <p:nvSpPr>
          <p:cNvPr id="10" name="TextBox 9">
            <a:extLst>
              <a:ext uri="{FF2B5EF4-FFF2-40B4-BE49-F238E27FC236}">
                <a16:creationId xmlns:a16="http://schemas.microsoft.com/office/drawing/2014/main" id="{5000E5B6-AA4C-701D-156A-C88780811C04}"/>
              </a:ext>
            </a:extLst>
          </p:cNvPr>
          <p:cNvSpPr txBox="1"/>
          <p:nvPr/>
        </p:nvSpPr>
        <p:spPr>
          <a:xfrm>
            <a:off x="14070510" y="7123780"/>
            <a:ext cx="3491344" cy="595869"/>
          </a:xfrm>
          <a:prstGeom prst="rect">
            <a:avLst/>
          </a:prstGeom>
          <a:noFill/>
        </p:spPr>
        <p:txBody>
          <a:bodyPr wrap="square">
            <a:spAutoFit/>
          </a:bodyPr>
          <a:lstStyle/>
          <a:p>
            <a:pPr algn="l">
              <a:lnSpc>
                <a:spcPts val="3875"/>
              </a:lnSpc>
            </a:pPr>
            <a:r>
              <a:rPr lang="en-IN" sz="4400" b="0" i="0" dirty="0">
                <a:solidFill>
                  <a:srgbClr val="29DDDA"/>
                </a:solidFill>
                <a:effectLst/>
                <a:latin typeface="Arimo Bold" panose="020B0604020202020204" charset="0"/>
                <a:ea typeface="Arimo Bold" panose="020B0604020202020204" charset="0"/>
                <a:cs typeface="Arimo Bold" panose="020B0604020202020204" charset="0"/>
              </a:rPr>
              <a:t>GUIDED </a:t>
            </a:r>
            <a:r>
              <a:rPr lang="en-US" sz="4400" dirty="0">
                <a:solidFill>
                  <a:srgbClr val="29DDDA"/>
                </a:solidFill>
                <a:latin typeface="Arimo Bold" panose="020B0604020202020204" charset="0"/>
                <a:ea typeface="Arimo Bold" panose="020B0604020202020204" charset="0"/>
                <a:cs typeface="Arimo Bold" panose="020B0604020202020204" charset="0"/>
                <a:sym typeface="Barlow"/>
              </a:rPr>
              <a:t>BY</a:t>
            </a:r>
          </a:p>
        </p:txBody>
      </p:sp>
      <p:sp>
        <p:nvSpPr>
          <p:cNvPr id="18" name="TextBox 17">
            <a:extLst>
              <a:ext uri="{FF2B5EF4-FFF2-40B4-BE49-F238E27FC236}">
                <a16:creationId xmlns:a16="http://schemas.microsoft.com/office/drawing/2014/main" id="{64D29126-1D6D-9E4A-53C5-7957234C73E8}"/>
              </a:ext>
            </a:extLst>
          </p:cNvPr>
          <p:cNvSpPr txBox="1"/>
          <p:nvPr/>
        </p:nvSpPr>
        <p:spPr>
          <a:xfrm>
            <a:off x="14070510" y="7886199"/>
            <a:ext cx="4926510" cy="1048236"/>
          </a:xfrm>
          <a:prstGeom prst="rect">
            <a:avLst/>
          </a:prstGeom>
          <a:noFill/>
        </p:spPr>
        <p:txBody>
          <a:bodyPr wrap="square">
            <a:spAutoFit/>
          </a:bodyPr>
          <a:lstStyle/>
          <a:p>
            <a:pPr algn="l">
              <a:lnSpc>
                <a:spcPts val="3875"/>
              </a:lnSpc>
            </a:pPr>
            <a:r>
              <a:rPr lang="en-US" sz="2380" b="1" dirty="0">
                <a:solidFill>
                  <a:srgbClr val="E0E4E6"/>
                </a:solidFill>
                <a:latin typeface="Barlow"/>
                <a:ea typeface="Barlow"/>
                <a:cs typeface="Barlow"/>
                <a:sym typeface="Barlow"/>
              </a:rPr>
              <a:t>S . JAYANTHI </a:t>
            </a:r>
          </a:p>
          <a:p>
            <a:pPr algn="l">
              <a:lnSpc>
                <a:spcPts val="3875"/>
              </a:lnSpc>
            </a:pPr>
            <a:r>
              <a:rPr lang="en-US" sz="2380" b="1">
                <a:solidFill>
                  <a:srgbClr val="E0E4E6"/>
                </a:solidFill>
                <a:latin typeface="Barlow"/>
                <a:ea typeface="Barlow"/>
                <a:cs typeface="Barlow"/>
                <a:sym typeface="Barlow"/>
              </a:rPr>
              <a:t>INFORMATION SECURITY</a:t>
            </a:r>
            <a:endParaRPr lang="en-US" sz="2380" b="1" dirty="0">
              <a:solidFill>
                <a:srgbClr val="E0E4E6"/>
              </a:solidFill>
              <a:latin typeface="Barlow"/>
              <a:ea typeface="Barlow"/>
              <a:cs typeface="Barlow"/>
              <a:sym typeface="Barlow"/>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81B">
                <a:alpha val="74902"/>
              </a:srgbClr>
            </a:solidFill>
          </p:spPr>
        </p:sp>
      </p:grpSp>
      <p:sp>
        <p:nvSpPr>
          <p:cNvPr id="5" name="Freeform 5"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4"/>
            <a:stretch>
              <a:fillRect/>
            </a:stretch>
          </a:blipFill>
        </p:spPr>
      </p:sp>
      <p:sp>
        <p:nvSpPr>
          <p:cNvPr id="6" name="TextBox 6"/>
          <p:cNvSpPr txBox="1"/>
          <p:nvPr/>
        </p:nvSpPr>
        <p:spPr>
          <a:xfrm>
            <a:off x="1651694" y="1103262"/>
            <a:ext cx="10006905" cy="801310"/>
          </a:xfrm>
          <a:prstGeom prst="rect">
            <a:avLst/>
          </a:prstGeom>
        </p:spPr>
        <p:txBody>
          <a:bodyPr wrap="square" lIns="0" tIns="0" rIns="0" bIns="0" rtlCol="0" anchor="t">
            <a:spAutoFit/>
          </a:bodyPr>
          <a:lstStyle/>
          <a:p>
            <a:pPr algn="l">
              <a:lnSpc>
                <a:spcPts val="6749"/>
              </a:lnSpc>
            </a:pPr>
            <a:r>
              <a:rPr lang="en-US" sz="5374" b="1" dirty="0">
                <a:solidFill>
                  <a:srgbClr val="F0FCFF"/>
                </a:solidFill>
                <a:latin typeface="Arimo Bold"/>
                <a:ea typeface="Arimo Bold"/>
                <a:cs typeface="Arimo Bold"/>
                <a:sym typeface="Arimo Bold"/>
              </a:rPr>
              <a:t>Key Performance Indicators</a:t>
            </a:r>
          </a:p>
        </p:txBody>
      </p:sp>
      <p:sp>
        <p:nvSpPr>
          <p:cNvPr id="7" name="Freeform 7" descr="preencoded.png"/>
          <p:cNvSpPr/>
          <p:nvPr/>
        </p:nvSpPr>
        <p:spPr>
          <a:xfrm>
            <a:off x="1651695" y="2634854"/>
            <a:ext cx="3398936" cy="2100560"/>
          </a:xfrm>
          <a:custGeom>
            <a:avLst/>
            <a:gdLst/>
            <a:ahLst/>
            <a:cxnLst/>
            <a:rect l="l" t="t" r="r" b="b"/>
            <a:pathLst>
              <a:path w="3398936" h="2100560">
                <a:moveTo>
                  <a:pt x="0" y="0"/>
                </a:moveTo>
                <a:lnTo>
                  <a:pt x="3398936" y="0"/>
                </a:lnTo>
                <a:lnTo>
                  <a:pt x="3398936" y="2100560"/>
                </a:lnTo>
                <a:lnTo>
                  <a:pt x="0" y="2100560"/>
                </a:lnTo>
                <a:lnTo>
                  <a:pt x="0" y="0"/>
                </a:lnTo>
                <a:close/>
              </a:path>
            </a:pathLst>
          </a:custGeom>
          <a:blipFill>
            <a:blip r:embed="rId5"/>
            <a:stretch>
              <a:fillRect t="-84" b="-84"/>
            </a:stretch>
          </a:blipFill>
        </p:spPr>
      </p:sp>
      <p:sp>
        <p:nvSpPr>
          <p:cNvPr id="8" name="TextBox 8"/>
          <p:cNvSpPr txBox="1"/>
          <p:nvPr/>
        </p:nvSpPr>
        <p:spPr>
          <a:xfrm>
            <a:off x="1651695" y="5092601"/>
            <a:ext cx="3398936" cy="885825"/>
          </a:xfrm>
          <a:prstGeom prst="rect">
            <a:avLst/>
          </a:prstGeom>
        </p:spPr>
        <p:txBody>
          <a:bodyPr lIns="0" tIns="0" rIns="0" bIns="0" rtlCol="0" anchor="t">
            <a:spAutoFit/>
          </a:bodyPr>
          <a:lstStyle/>
          <a:p>
            <a:pPr algn="l">
              <a:lnSpc>
                <a:spcPts val="3374"/>
              </a:lnSpc>
            </a:pPr>
            <a:r>
              <a:rPr lang="en-US" sz="2687" b="1">
                <a:solidFill>
                  <a:srgbClr val="E0E4E6"/>
                </a:solidFill>
                <a:latin typeface="Arimo Bold"/>
                <a:ea typeface="Arimo Bold"/>
                <a:cs typeface="Arimo Bold"/>
                <a:sym typeface="Arimo Bold"/>
              </a:rPr>
              <a:t>Payroll Processing Time</a:t>
            </a:r>
          </a:p>
        </p:txBody>
      </p:sp>
      <p:sp>
        <p:nvSpPr>
          <p:cNvPr id="9" name="TextBox 9"/>
          <p:cNvSpPr txBox="1"/>
          <p:nvPr/>
        </p:nvSpPr>
        <p:spPr>
          <a:xfrm>
            <a:off x="1651695" y="6058793"/>
            <a:ext cx="3398936" cy="3067645"/>
          </a:xfrm>
          <a:prstGeom prst="rect">
            <a:avLst/>
          </a:prstGeom>
        </p:spPr>
        <p:txBody>
          <a:bodyPr lIns="0" tIns="0" rIns="0" bIns="0" rtlCol="0" anchor="t">
            <a:spAutoFit/>
          </a:bodyPr>
          <a:lstStyle/>
          <a:p>
            <a:pPr algn="l">
              <a:lnSpc>
                <a:spcPts val="3875"/>
              </a:lnSpc>
            </a:pPr>
            <a:r>
              <a:rPr lang="en-US" sz="2375">
                <a:solidFill>
                  <a:srgbClr val="E0E4E6"/>
                </a:solidFill>
                <a:latin typeface="Barlow"/>
                <a:ea typeface="Barlow"/>
                <a:cs typeface="Barlow"/>
                <a:sym typeface="Barlow"/>
              </a:rPr>
              <a:t>Measure the time it takes to process payroll from start to finish, including data collection, calculations, and disbursement.</a:t>
            </a:r>
          </a:p>
        </p:txBody>
      </p:sp>
      <p:sp>
        <p:nvSpPr>
          <p:cNvPr id="10" name="Freeform 10" descr="preencoded.png"/>
          <p:cNvSpPr/>
          <p:nvPr/>
        </p:nvSpPr>
        <p:spPr>
          <a:xfrm>
            <a:off x="5513486" y="2634854"/>
            <a:ext cx="3399085" cy="2100709"/>
          </a:xfrm>
          <a:custGeom>
            <a:avLst/>
            <a:gdLst/>
            <a:ahLst/>
            <a:cxnLst/>
            <a:rect l="l" t="t" r="r" b="b"/>
            <a:pathLst>
              <a:path w="3399085" h="2100709">
                <a:moveTo>
                  <a:pt x="0" y="0"/>
                </a:moveTo>
                <a:lnTo>
                  <a:pt x="3399085" y="0"/>
                </a:lnTo>
                <a:lnTo>
                  <a:pt x="3399085" y="2100708"/>
                </a:lnTo>
                <a:lnTo>
                  <a:pt x="0" y="2100708"/>
                </a:lnTo>
                <a:lnTo>
                  <a:pt x="0" y="0"/>
                </a:lnTo>
                <a:close/>
              </a:path>
            </a:pathLst>
          </a:custGeom>
          <a:blipFill>
            <a:blip r:embed="rId6"/>
            <a:stretch>
              <a:fillRect t="-82" b="-82"/>
            </a:stretch>
          </a:blipFill>
        </p:spPr>
      </p:sp>
      <p:sp>
        <p:nvSpPr>
          <p:cNvPr id="11" name="TextBox 11"/>
          <p:cNvSpPr txBox="1"/>
          <p:nvPr/>
        </p:nvSpPr>
        <p:spPr>
          <a:xfrm>
            <a:off x="5513486" y="5092750"/>
            <a:ext cx="3399085" cy="457200"/>
          </a:xfrm>
          <a:prstGeom prst="rect">
            <a:avLst/>
          </a:prstGeom>
        </p:spPr>
        <p:txBody>
          <a:bodyPr lIns="0" tIns="0" rIns="0" bIns="0" rtlCol="0" anchor="t">
            <a:spAutoFit/>
          </a:bodyPr>
          <a:lstStyle/>
          <a:p>
            <a:pPr algn="l">
              <a:lnSpc>
                <a:spcPts val="3374"/>
              </a:lnSpc>
            </a:pPr>
            <a:r>
              <a:rPr lang="en-US" sz="2687" b="1">
                <a:solidFill>
                  <a:srgbClr val="E0E4E6"/>
                </a:solidFill>
                <a:latin typeface="Arimo Bold"/>
                <a:ea typeface="Arimo Bold"/>
                <a:cs typeface="Arimo Bold"/>
                <a:sym typeface="Arimo Bold"/>
              </a:rPr>
              <a:t>Payroll Accuracy</a:t>
            </a:r>
          </a:p>
        </p:txBody>
      </p:sp>
      <p:sp>
        <p:nvSpPr>
          <p:cNvPr id="12" name="TextBox 12"/>
          <p:cNvSpPr txBox="1"/>
          <p:nvPr/>
        </p:nvSpPr>
        <p:spPr>
          <a:xfrm>
            <a:off x="5513486" y="5630316"/>
            <a:ext cx="3399085" cy="3067645"/>
          </a:xfrm>
          <a:prstGeom prst="rect">
            <a:avLst/>
          </a:prstGeom>
        </p:spPr>
        <p:txBody>
          <a:bodyPr lIns="0" tIns="0" rIns="0" bIns="0" rtlCol="0" anchor="t">
            <a:spAutoFit/>
          </a:bodyPr>
          <a:lstStyle/>
          <a:p>
            <a:pPr algn="l">
              <a:lnSpc>
                <a:spcPts val="3875"/>
              </a:lnSpc>
            </a:pPr>
            <a:r>
              <a:rPr lang="en-US" sz="2375">
                <a:solidFill>
                  <a:srgbClr val="E0E4E6"/>
                </a:solidFill>
                <a:latin typeface="Barlow"/>
                <a:ea typeface="Barlow"/>
                <a:cs typeface="Barlow"/>
                <a:sym typeface="Barlow"/>
              </a:rPr>
              <a:t>Track the number of payroll errors, such as incorrect deductions or payments, to ensure accuracy and minimize disputes.</a:t>
            </a:r>
          </a:p>
        </p:txBody>
      </p:sp>
      <p:sp>
        <p:nvSpPr>
          <p:cNvPr id="13" name="Freeform 13" descr="preencoded.png"/>
          <p:cNvSpPr/>
          <p:nvPr/>
        </p:nvSpPr>
        <p:spPr>
          <a:xfrm>
            <a:off x="9375428" y="2634854"/>
            <a:ext cx="3398936" cy="2100560"/>
          </a:xfrm>
          <a:custGeom>
            <a:avLst/>
            <a:gdLst/>
            <a:ahLst/>
            <a:cxnLst/>
            <a:rect l="l" t="t" r="r" b="b"/>
            <a:pathLst>
              <a:path w="3398936" h="2100560">
                <a:moveTo>
                  <a:pt x="0" y="0"/>
                </a:moveTo>
                <a:lnTo>
                  <a:pt x="3398936" y="0"/>
                </a:lnTo>
                <a:lnTo>
                  <a:pt x="3398936" y="2100560"/>
                </a:lnTo>
                <a:lnTo>
                  <a:pt x="0" y="2100560"/>
                </a:lnTo>
                <a:lnTo>
                  <a:pt x="0" y="0"/>
                </a:lnTo>
                <a:close/>
              </a:path>
            </a:pathLst>
          </a:custGeom>
          <a:blipFill>
            <a:blip r:embed="rId7"/>
            <a:stretch>
              <a:fillRect t="-84" b="-84"/>
            </a:stretch>
          </a:blipFill>
        </p:spPr>
      </p:sp>
      <p:sp>
        <p:nvSpPr>
          <p:cNvPr id="14" name="TextBox 14"/>
          <p:cNvSpPr txBox="1"/>
          <p:nvPr/>
        </p:nvSpPr>
        <p:spPr>
          <a:xfrm>
            <a:off x="9375428" y="5092601"/>
            <a:ext cx="3398936" cy="885825"/>
          </a:xfrm>
          <a:prstGeom prst="rect">
            <a:avLst/>
          </a:prstGeom>
        </p:spPr>
        <p:txBody>
          <a:bodyPr lIns="0" tIns="0" rIns="0" bIns="0" rtlCol="0" anchor="t">
            <a:spAutoFit/>
          </a:bodyPr>
          <a:lstStyle/>
          <a:p>
            <a:pPr algn="l">
              <a:lnSpc>
                <a:spcPts val="3374"/>
              </a:lnSpc>
            </a:pPr>
            <a:r>
              <a:rPr lang="en-US" sz="2687" b="1">
                <a:solidFill>
                  <a:srgbClr val="E0E4E6"/>
                </a:solidFill>
                <a:latin typeface="Arimo Bold"/>
                <a:ea typeface="Arimo Bold"/>
                <a:cs typeface="Arimo Bold"/>
                <a:sym typeface="Arimo Bold"/>
              </a:rPr>
              <a:t>Employee Satisfaction</a:t>
            </a:r>
          </a:p>
        </p:txBody>
      </p:sp>
      <p:sp>
        <p:nvSpPr>
          <p:cNvPr id="15" name="TextBox 15"/>
          <p:cNvSpPr txBox="1"/>
          <p:nvPr/>
        </p:nvSpPr>
        <p:spPr>
          <a:xfrm>
            <a:off x="9375428" y="6058793"/>
            <a:ext cx="3398936" cy="3067645"/>
          </a:xfrm>
          <a:prstGeom prst="rect">
            <a:avLst/>
          </a:prstGeom>
        </p:spPr>
        <p:txBody>
          <a:bodyPr lIns="0" tIns="0" rIns="0" bIns="0" rtlCol="0" anchor="t">
            <a:spAutoFit/>
          </a:bodyPr>
          <a:lstStyle/>
          <a:p>
            <a:pPr algn="l">
              <a:lnSpc>
                <a:spcPts val="3875"/>
              </a:lnSpc>
            </a:pPr>
            <a:r>
              <a:rPr lang="en-US" sz="2375">
                <a:solidFill>
                  <a:srgbClr val="E0E4E6"/>
                </a:solidFill>
                <a:latin typeface="Barlow"/>
                <a:ea typeface="Barlow"/>
                <a:cs typeface="Barlow"/>
                <a:sym typeface="Barlow"/>
              </a:rPr>
              <a:t>Gather feedback from employees on the payroll process, including ease of access, timely payments, and communication.</a:t>
            </a:r>
          </a:p>
        </p:txBody>
      </p:sp>
      <p:sp>
        <p:nvSpPr>
          <p:cNvPr id="16" name="Freeform 16" descr="preencoded.png"/>
          <p:cNvSpPr/>
          <p:nvPr/>
        </p:nvSpPr>
        <p:spPr>
          <a:xfrm>
            <a:off x="13237220" y="2634854"/>
            <a:ext cx="3399085" cy="2100709"/>
          </a:xfrm>
          <a:custGeom>
            <a:avLst/>
            <a:gdLst/>
            <a:ahLst/>
            <a:cxnLst/>
            <a:rect l="l" t="t" r="r" b="b"/>
            <a:pathLst>
              <a:path w="3399085" h="2100709">
                <a:moveTo>
                  <a:pt x="0" y="0"/>
                </a:moveTo>
                <a:lnTo>
                  <a:pt x="3399085" y="0"/>
                </a:lnTo>
                <a:lnTo>
                  <a:pt x="3399085" y="2100708"/>
                </a:lnTo>
                <a:lnTo>
                  <a:pt x="0" y="2100708"/>
                </a:lnTo>
                <a:lnTo>
                  <a:pt x="0" y="0"/>
                </a:lnTo>
                <a:close/>
              </a:path>
            </a:pathLst>
          </a:custGeom>
          <a:blipFill>
            <a:blip r:embed="rId8"/>
            <a:stretch>
              <a:fillRect t="-82" b="-82"/>
            </a:stretch>
          </a:blipFill>
        </p:spPr>
      </p:sp>
      <p:sp>
        <p:nvSpPr>
          <p:cNvPr id="17" name="TextBox 17"/>
          <p:cNvSpPr txBox="1"/>
          <p:nvPr/>
        </p:nvSpPr>
        <p:spPr>
          <a:xfrm>
            <a:off x="13237220" y="5092750"/>
            <a:ext cx="3399085" cy="457200"/>
          </a:xfrm>
          <a:prstGeom prst="rect">
            <a:avLst/>
          </a:prstGeom>
        </p:spPr>
        <p:txBody>
          <a:bodyPr lIns="0" tIns="0" rIns="0" bIns="0" rtlCol="0" anchor="t">
            <a:spAutoFit/>
          </a:bodyPr>
          <a:lstStyle/>
          <a:p>
            <a:pPr algn="l">
              <a:lnSpc>
                <a:spcPts val="3374"/>
              </a:lnSpc>
            </a:pPr>
            <a:r>
              <a:rPr lang="en-US" sz="2687" b="1">
                <a:solidFill>
                  <a:srgbClr val="E0E4E6"/>
                </a:solidFill>
                <a:latin typeface="Arimo Bold"/>
                <a:ea typeface="Arimo Bold"/>
                <a:cs typeface="Arimo Bold"/>
                <a:sym typeface="Arimo Bold"/>
              </a:rPr>
              <a:t>Cost Savings</a:t>
            </a:r>
          </a:p>
        </p:txBody>
      </p:sp>
      <p:sp>
        <p:nvSpPr>
          <p:cNvPr id="18" name="TextBox 18"/>
          <p:cNvSpPr txBox="1"/>
          <p:nvPr/>
        </p:nvSpPr>
        <p:spPr>
          <a:xfrm>
            <a:off x="13237220" y="5630316"/>
            <a:ext cx="3399085" cy="3067645"/>
          </a:xfrm>
          <a:prstGeom prst="rect">
            <a:avLst/>
          </a:prstGeom>
        </p:spPr>
        <p:txBody>
          <a:bodyPr lIns="0" tIns="0" rIns="0" bIns="0" rtlCol="0" anchor="t">
            <a:spAutoFit/>
          </a:bodyPr>
          <a:lstStyle/>
          <a:p>
            <a:pPr algn="l">
              <a:lnSpc>
                <a:spcPts val="3875"/>
              </a:lnSpc>
            </a:pPr>
            <a:r>
              <a:rPr lang="en-US" sz="2375">
                <a:solidFill>
                  <a:srgbClr val="E0E4E6"/>
                </a:solidFill>
                <a:latin typeface="Barlow"/>
                <a:ea typeface="Barlow"/>
                <a:cs typeface="Barlow"/>
                <a:sym typeface="Barlow"/>
              </a:rPr>
              <a:t>Analyze payroll costs, including labor, software, and processing fees, to identify areas for improvement and cost optimization.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81B">
                <a:alpha val="74902"/>
              </a:srgbClr>
            </a:solidFill>
          </p:spPr>
        </p:sp>
      </p:grpSp>
      <p:sp>
        <p:nvSpPr>
          <p:cNvPr id="5" name="TextBox 5"/>
          <p:cNvSpPr txBox="1"/>
          <p:nvPr/>
        </p:nvSpPr>
        <p:spPr>
          <a:xfrm>
            <a:off x="1651694" y="1644849"/>
            <a:ext cx="7492305" cy="801310"/>
          </a:xfrm>
          <a:prstGeom prst="rect">
            <a:avLst/>
          </a:prstGeom>
        </p:spPr>
        <p:txBody>
          <a:bodyPr wrap="square" lIns="0" tIns="0" rIns="0" bIns="0" rtlCol="0" anchor="t">
            <a:spAutoFit/>
          </a:bodyPr>
          <a:lstStyle/>
          <a:p>
            <a:pPr algn="l">
              <a:lnSpc>
                <a:spcPts val="6749"/>
              </a:lnSpc>
            </a:pPr>
            <a:r>
              <a:rPr lang="en-US" sz="5374" b="1" dirty="0">
                <a:solidFill>
                  <a:srgbClr val="F0FCFF"/>
                </a:solidFill>
                <a:latin typeface="Arimo Bold"/>
                <a:ea typeface="Arimo Bold"/>
                <a:cs typeface="Arimo Bold"/>
                <a:sym typeface="Arimo Bold"/>
              </a:rPr>
              <a:t>Payroll System Costs</a:t>
            </a:r>
          </a:p>
        </p:txBody>
      </p:sp>
      <p:sp>
        <p:nvSpPr>
          <p:cNvPr id="6" name="TextBox 6"/>
          <p:cNvSpPr txBox="1"/>
          <p:nvPr/>
        </p:nvSpPr>
        <p:spPr>
          <a:xfrm>
            <a:off x="1651695" y="3195042"/>
            <a:ext cx="7115919" cy="1586210"/>
          </a:xfrm>
          <a:prstGeom prst="rect">
            <a:avLst/>
          </a:prstGeom>
        </p:spPr>
        <p:txBody>
          <a:bodyPr lIns="0" tIns="0" rIns="0" bIns="0" rtlCol="0" anchor="t">
            <a:spAutoFit/>
          </a:bodyPr>
          <a:lstStyle/>
          <a:p>
            <a:pPr algn="l">
              <a:lnSpc>
                <a:spcPts val="3875"/>
              </a:lnSpc>
            </a:pPr>
            <a:r>
              <a:rPr lang="en-US" sz="2375">
                <a:solidFill>
                  <a:srgbClr val="E0E4E6"/>
                </a:solidFill>
                <a:latin typeface="Barlow"/>
                <a:ea typeface="Barlow"/>
                <a:cs typeface="Barlow"/>
                <a:sym typeface="Barlow"/>
              </a:rPr>
              <a:t>Implementing a payroll system involves various costs. A budget should be allocated for software licenses, hardware, training, and ongoing support.</a:t>
            </a:r>
          </a:p>
        </p:txBody>
      </p:sp>
      <p:sp>
        <p:nvSpPr>
          <p:cNvPr id="7" name="TextBox 7"/>
          <p:cNvSpPr txBox="1"/>
          <p:nvPr/>
        </p:nvSpPr>
        <p:spPr>
          <a:xfrm>
            <a:off x="1651695" y="4954191"/>
            <a:ext cx="7115919" cy="2080022"/>
          </a:xfrm>
          <a:prstGeom prst="rect">
            <a:avLst/>
          </a:prstGeom>
        </p:spPr>
        <p:txBody>
          <a:bodyPr lIns="0" tIns="0" rIns="0" bIns="0" rtlCol="0" anchor="t">
            <a:spAutoFit/>
          </a:bodyPr>
          <a:lstStyle/>
          <a:p>
            <a:pPr algn="l">
              <a:lnSpc>
                <a:spcPts val="3875"/>
              </a:lnSpc>
            </a:pPr>
            <a:r>
              <a:rPr lang="en-US" sz="2375">
                <a:solidFill>
                  <a:srgbClr val="E0E4E6"/>
                </a:solidFill>
                <a:latin typeface="Barlow"/>
                <a:ea typeface="Barlow"/>
                <a:cs typeface="Barlow"/>
                <a:sym typeface="Barlow"/>
              </a:rPr>
              <a:t>The cost of software licenses varies based on the number of employees, features, and vendor. Hardware costs include servers, computers, and peripherals.</a:t>
            </a:r>
          </a:p>
        </p:txBody>
      </p:sp>
      <p:sp>
        <p:nvSpPr>
          <p:cNvPr id="8" name="Freeform 8" descr="preencoded.png"/>
          <p:cNvSpPr/>
          <p:nvPr/>
        </p:nvSpPr>
        <p:spPr>
          <a:xfrm>
            <a:off x="9529911" y="3369171"/>
            <a:ext cx="7115919" cy="4868764"/>
          </a:xfrm>
          <a:custGeom>
            <a:avLst/>
            <a:gdLst/>
            <a:ahLst/>
            <a:cxnLst/>
            <a:rect l="l" t="t" r="r" b="b"/>
            <a:pathLst>
              <a:path w="7115919" h="4868764">
                <a:moveTo>
                  <a:pt x="0" y="0"/>
                </a:moveTo>
                <a:lnTo>
                  <a:pt x="7115919" y="0"/>
                </a:lnTo>
                <a:lnTo>
                  <a:pt x="7115919" y="4868764"/>
                </a:lnTo>
                <a:lnTo>
                  <a:pt x="0" y="4868764"/>
                </a:lnTo>
                <a:lnTo>
                  <a:pt x="0" y="0"/>
                </a:lnTo>
                <a:close/>
              </a:path>
            </a:pathLst>
          </a:custGeom>
          <a:blipFill>
            <a:blip r:embed="rId4"/>
            <a:stretch>
              <a:fillRect l="-10" r="-10"/>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81B">
                <a:alpha val="74902"/>
              </a:srgbClr>
            </a:solidFill>
          </p:spPr>
        </p:sp>
      </p:grpSp>
      <p:sp>
        <p:nvSpPr>
          <p:cNvPr id="5" name="TextBox 5"/>
          <p:cNvSpPr txBox="1"/>
          <p:nvPr/>
        </p:nvSpPr>
        <p:spPr>
          <a:xfrm>
            <a:off x="1651695" y="1350169"/>
            <a:ext cx="6858000" cy="914400"/>
          </a:xfrm>
          <a:prstGeom prst="rect">
            <a:avLst/>
          </a:prstGeom>
        </p:spPr>
        <p:txBody>
          <a:bodyPr lIns="0" tIns="0" rIns="0" bIns="0" rtlCol="0" anchor="t">
            <a:spAutoFit/>
          </a:bodyPr>
          <a:lstStyle/>
          <a:p>
            <a:pPr algn="l">
              <a:lnSpc>
                <a:spcPts val="6749"/>
              </a:lnSpc>
            </a:pPr>
            <a:r>
              <a:rPr lang="en-US" sz="5374" b="1">
                <a:solidFill>
                  <a:srgbClr val="F0FCFF"/>
                </a:solidFill>
                <a:latin typeface="Arimo Bold"/>
                <a:ea typeface="Arimo Bold"/>
                <a:cs typeface="Arimo Bold"/>
                <a:sym typeface="Arimo Bold"/>
              </a:rPr>
              <a:t>System Maintenance</a:t>
            </a:r>
          </a:p>
        </p:txBody>
      </p:sp>
      <p:sp>
        <p:nvSpPr>
          <p:cNvPr id="6" name="Freeform 6" descr="preencoded.png"/>
          <p:cNvSpPr/>
          <p:nvPr/>
        </p:nvSpPr>
        <p:spPr>
          <a:xfrm>
            <a:off x="1651695" y="2881759"/>
            <a:ext cx="3398936" cy="2100560"/>
          </a:xfrm>
          <a:custGeom>
            <a:avLst/>
            <a:gdLst/>
            <a:ahLst/>
            <a:cxnLst/>
            <a:rect l="l" t="t" r="r" b="b"/>
            <a:pathLst>
              <a:path w="3398936" h="2100560">
                <a:moveTo>
                  <a:pt x="0" y="0"/>
                </a:moveTo>
                <a:lnTo>
                  <a:pt x="3398936" y="0"/>
                </a:lnTo>
                <a:lnTo>
                  <a:pt x="3398936" y="2100560"/>
                </a:lnTo>
                <a:lnTo>
                  <a:pt x="0" y="2100560"/>
                </a:lnTo>
                <a:lnTo>
                  <a:pt x="0" y="0"/>
                </a:lnTo>
                <a:close/>
              </a:path>
            </a:pathLst>
          </a:custGeom>
          <a:blipFill>
            <a:blip r:embed="rId4"/>
            <a:stretch>
              <a:fillRect t="-84" b="-84"/>
            </a:stretch>
          </a:blipFill>
        </p:spPr>
      </p:sp>
      <p:sp>
        <p:nvSpPr>
          <p:cNvPr id="7" name="TextBox 7"/>
          <p:cNvSpPr txBox="1"/>
          <p:nvPr/>
        </p:nvSpPr>
        <p:spPr>
          <a:xfrm>
            <a:off x="1651695" y="5339506"/>
            <a:ext cx="3398936" cy="457200"/>
          </a:xfrm>
          <a:prstGeom prst="rect">
            <a:avLst/>
          </a:prstGeom>
        </p:spPr>
        <p:txBody>
          <a:bodyPr lIns="0" tIns="0" rIns="0" bIns="0" rtlCol="0" anchor="t">
            <a:spAutoFit/>
          </a:bodyPr>
          <a:lstStyle/>
          <a:p>
            <a:pPr algn="l">
              <a:lnSpc>
                <a:spcPts val="3374"/>
              </a:lnSpc>
            </a:pPr>
            <a:r>
              <a:rPr lang="en-US" sz="2687" b="1">
                <a:solidFill>
                  <a:srgbClr val="E0E4E6"/>
                </a:solidFill>
                <a:latin typeface="Arimo Bold"/>
                <a:ea typeface="Arimo Bold"/>
                <a:cs typeface="Arimo Bold"/>
                <a:sym typeface="Arimo Bold"/>
              </a:rPr>
              <a:t>Regular Checkups</a:t>
            </a:r>
          </a:p>
        </p:txBody>
      </p:sp>
      <p:sp>
        <p:nvSpPr>
          <p:cNvPr id="8" name="TextBox 8"/>
          <p:cNvSpPr txBox="1"/>
          <p:nvPr/>
        </p:nvSpPr>
        <p:spPr>
          <a:xfrm>
            <a:off x="1651695" y="5877074"/>
            <a:ext cx="3398936" cy="2573834"/>
          </a:xfrm>
          <a:prstGeom prst="rect">
            <a:avLst/>
          </a:prstGeom>
        </p:spPr>
        <p:txBody>
          <a:bodyPr lIns="0" tIns="0" rIns="0" bIns="0" rtlCol="0" anchor="t">
            <a:spAutoFit/>
          </a:bodyPr>
          <a:lstStyle/>
          <a:p>
            <a:pPr algn="l">
              <a:lnSpc>
                <a:spcPts val="3875"/>
              </a:lnSpc>
            </a:pPr>
            <a:r>
              <a:rPr lang="en-US" sz="2375">
                <a:solidFill>
                  <a:srgbClr val="E0E4E6"/>
                </a:solidFill>
                <a:latin typeface="Barlow"/>
                <a:ea typeface="Barlow"/>
                <a:cs typeface="Barlow"/>
                <a:sym typeface="Barlow"/>
              </a:rPr>
              <a:t>System maintenance ensures optimal performance and prevents costly downtime.</a:t>
            </a:r>
          </a:p>
        </p:txBody>
      </p:sp>
      <p:sp>
        <p:nvSpPr>
          <p:cNvPr id="9" name="Freeform 9" descr="preencoded.png"/>
          <p:cNvSpPr/>
          <p:nvPr/>
        </p:nvSpPr>
        <p:spPr>
          <a:xfrm>
            <a:off x="5513486" y="2881759"/>
            <a:ext cx="3399085" cy="2100709"/>
          </a:xfrm>
          <a:custGeom>
            <a:avLst/>
            <a:gdLst/>
            <a:ahLst/>
            <a:cxnLst/>
            <a:rect l="l" t="t" r="r" b="b"/>
            <a:pathLst>
              <a:path w="3399085" h="2100709">
                <a:moveTo>
                  <a:pt x="0" y="0"/>
                </a:moveTo>
                <a:lnTo>
                  <a:pt x="3399085" y="0"/>
                </a:lnTo>
                <a:lnTo>
                  <a:pt x="3399085" y="2100709"/>
                </a:lnTo>
                <a:lnTo>
                  <a:pt x="0" y="2100709"/>
                </a:lnTo>
                <a:lnTo>
                  <a:pt x="0" y="0"/>
                </a:lnTo>
                <a:close/>
              </a:path>
            </a:pathLst>
          </a:custGeom>
          <a:blipFill>
            <a:blip r:embed="rId5"/>
            <a:stretch>
              <a:fillRect t="-82" b="-82"/>
            </a:stretch>
          </a:blipFill>
        </p:spPr>
      </p:sp>
      <p:sp>
        <p:nvSpPr>
          <p:cNvPr id="10" name="TextBox 10"/>
          <p:cNvSpPr txBox="1"/>
          <p:nvPr/>
        </p:nvSpPr>
        <p:spPr>
          <a:xfrm>
            <a:off x="5513486" y="5339655"/>
            <a:ext cx="3399085" cy="885825"/>
          </a:xfrm>
          <a:prstGeom prst="rect">
            <a:avLst/>
          </a:prstGeom>
        </p:spPr>
        <p:txBody>
          <a:bodyPr lIns="0" tIns="0" rIns="0" bIns="0" rtlCol="0" anchor="t">
            <a:spAutoFit/>
          </a:bodyPr>
          <a:lstStyle/>
          <a:p>
            <a:pPr algn="l">
              <a:lnSpc>
                <a:spcPts val="3374"/>
              </a:lnSpc>
            </a:pPr>
            <a:r>
              <a:rPr lang="en-US" sz="2687" b="1">
                <a:solidFill>
                  <a:srgbClr val="E0E4E6"/>
                </a:solidFill>
                <a:latin typeface="Arimo Bold"/>
                <a:ea typeface="Arimo Bold"/>
                <a:cs typeface="Arimo Bold"/>
                <a:sym typeface="Arimo Bold"/>
              </a:rPr>
              <a:t>Data Backup and Security</a:t>
            </a:r>
          </a:p>
        </p:txBody>
      </p:sp>
      <p:sp>
        <p:nvSpPr>
          <p:cNvPr id="11" name="TextBox 11"/>
          <p:cNvSpPr txBox="1"/>
          <p:nvPr/>
        </p:nvSpPr>
        <p:spPr>
          <a:xfrm>
            <a:off x="5513486" y="6305847"/>
            <a:ext cx="3399085" cy="2573834"/>
          </a:xfrm>
          <a:prstGeom prst="rect">
            <a:avLst/>
          </a:prstGeom>
        </p:spPr>
        <p:txBody>
          <a:bodyPr lIns="0" tIns="0" rIns="0" bIns="0" rtlCol="0" anchor="t">
            <a:spAutoFit/>
          </a:bodyPr>
          <a:lstStyle/>
          <a:p>
            <a:pPr algn="l">
              <a:lnSpc>
                <a:spcPts val="3875"/>
              </a:lnSpc>
            </a:pPr>
            <a:r>
              <a:rPr lang="en-US" sz="2375">
                <a:solidFill>
                  <a:srgbClr val="E0E4E6"/>
                </a:solidFill>
                <a:latin typeface="Barlow"/>
                <a:ea typeface="Barlow"/>
                <a:cs typeface="Barlow"/>
                <a:sym typeface="Barlow"/>
              </a:rPr>
              <a:t>Backups safeguard against data loss and protect sensitive information from unauthorized access.</a:t>
            </a:r>
          </a:p>
        </p:txBody>
      </p:sp>
      <p:sp>
        <p:nvSpPr>
          <p:cNvPr id="12" name="Freeform 12" descr="preencoded.png"/>
          <p:cNvSpPr/>
          <p:nvPr/>
        </p:nvSpPr>
        <p:spPr>
          <a:xfrm>
            <a:off x="9375428" y="2881759"/>
            <a:ext cx="3398936" cy="2100560"/>
          </a:xfrm>
          <a:custGeom>
            <a:avLst/>
            <a:gdLst/>
            <a:ahLst/>
            <a:cxnLst/>
            <a:rect l="l" t="t" r="r" b="b"/>
            <a:pathLst>
              <a:path w="3398936" h="2100560">
                <a:moveTo>
                  <a:pt x="0" y="0"/>
                </a:moveTo>
                <a:lnTo>
                  <a:pt x="3398936" y="0"/>
                </a:lnTo>
                <a:lnTo>
                  <a:pt x="3398936" y="2100560"/>
                </a:lnTo>
                <a:lnTo>
                  <a:pt x="0" y="2100560"/>
                </a:lnTo>
                <a:lnTo>
                  <a:pt x="0" y="0"/>
                </a:lnTo>
                <a:close/>
              </a:path>
            </a:pathLst>
          </a:custGeom>
          <a:blipFill>
            <a:blip r:embed="rId6"/>
            <a:stretch>
              <a:fillRect t="-84" b="-84"/>
            </a:stretch>
          </a:blipFill>
        </p:spPr>
      </p:sp>
      <p:sp>
        <p:nvSpPr>
          <p:cNvPr id="13" name="TextBox 13"/>
          <p:cNvSpPr txBox="1"/>
          <p:nvPr/>
        </p:nvSpPr>
        <p:spPr>
          <a:xfrm>
            <a:off x="9375428" y="5339506"/>
            <a:ext cx="3398936" cy="457200"/>
          </a:xfrm>
          <a:prstGeom prst="rect">
            <a:avLst/>
          </a:prstGeom>
        </p:spPr>
        <p:txBody>
          <a:bodyPr lIns="0" tIns="0" rIns="0" bIns="0" rtlCol="0" anchor="t">
            <a:spAutoFit/>
          </a:bodyPr>
          <a:lstStyle/>
          <a:p>
            <a:pPr algn="l">
              <a:lnSpc>
                <a:spcPts val="3374"/>
              </a:lnSpc>
            </a:pPr>
            <a:r>
              <a:rPr lang="en-US" sz="2687" b="1">
                <a:solidFill>
                  <a:srgbClr val="E0E4E6"/>
                </a:solidFill>
                <a:latin typeface="Arimo Bold"/>
                <a:ea typeface="Arimo Bold"/>
                <a:cs typeface="Arimo Bold"/>
                <a:sym typeface="Arimo Bold"/>
              </a:rPr>
              <a:t>Software Updates</a:t>
            </a:r>
          </a:p>
        </p:txBody>
      </p:sp>
      <p:sp>
        <p:nvSpPr>
          <p:cNvPr id="14" name="TextBox 14"/>
          <p:cNvSpPr txBox="1"/>
          <p:nvPr/>
        </p:nvSpPr>
        <p:spPr>
          <a:xfrm>
            <a:off x="9375428" y="5877074"/>
            <a:ext cx="3398936" cy="2080022"/>
          </a:xfrm>
          <a:prstGeom prst="rect">
            <a:avLst/>
          </a:prstGeom>
        </p:spPr>
        <p:txBody>
          <a:bodyPr lIns="0" tIns="0" rIns="0" bIns="0" rtlCol="0" anchor="t">
            <a:spAutoFit/>
          </a:bodyPr>
          <a:lstStyle/>
          <a:p>
            <a:pPr algn="l">
              <a:lnSpc>
                <a:spcPts val="3875"/>
              </a:lnSpc>
            </a:pPr>
            <a:r>
              <a:rPr lang="en-US" sz="2375">
                <a:solidFill>
                  <a:srgbClr val="E0E4E6"/>
                </a:solidFill>
                <a:latin typeface="Barlow"/>
                <a:ea typeface="Barlow"/>
                <a:cs typeface="Barlow"/>
                <a:sym typeface="Barlow"/>
              </a:rPr>
              <a:t>Regular updates patch vulnerabilities and ensure compatibility with current technology.</a:t>
            </a:r>
          </a:p>
        </p:txBody>
      </p:sp>
      <p:sp>
        <p:nvSpPr>
          <p:cNvPr id="15" name="Freeform 15" descr="preencoded.png"/>
          <p:cNvSpPr/>
          <p:nvPr/>
        </p:nvSpPr>
        <p:spPr>
          <a:xfrm>
            <a:off x="13237220" y="2881759"/>
            <a:ext cx="3399085" cy="2100709"/>
          </a:xfrm>
          <a:custGeom>
            <a:avLst/>
            <a:gdLst/>
            <a:ahLst/>
            <a:cxnLst/>
            <a:rect l="l" t="t" r="r" b="b"/>
            <a:pathLst>
              <a:path w="3399085" h="2100709">
                <a:moveTo>
                  <a:pt x="0" y="0"/>
                </a:moveTo>
                <a:lnTo>
                  <a:pt x="3399085" y="0"/>
                </a:lnTo>
                <a:lnTo>
                  <a:pt x="3399085" y="2100709"/>
                </a:lnTo>
                <a:lnTo>
                  <a:pt x="0" y="2100709"/>
                </a:lnTo>
                <a:lnTo>
                  <a:pt x="0" y="0"/>
                </a:lnTo>
                <a:close/>
              </a:path>
            </a:pathLst>
          </a:custGeom>
          <a:blipFill>
            <a:blip r:embed="rId7"/>
            <a:stretch>
              <a:fillRect t="-82" b="-82"/>
            </a:stretch>
          </a:blipFill>
        </p:spPr>
      </p:sp>
      <p:sp>
        <p:nvSpPr>
          <p:cNvPr id="16" name="TextBox 16"/>
          <p:cNvSpPr txBox="1"/>
          <p:nvPr/>
        </p:nvSpPr>
        <p:spPr>
          <a:xfrm>
            <a:off x="13237220" y="5339655"/>
            <a:ext cx="3399085" cy="885825"/>
          </a:xfrm>
          <a:prstGeom prst="rect">
            <a:avLst/>
          </a:prstGeom>
        </p:spPr>
        <p:txBody>
          <a:bodyPr lIns="0" tIns="0" rIns="0" bIns="0" rtlCol="0" anchor="t">
            <a:spAutoFit/>
          </a:bodyPr>
          <a:lstStyle/>
          <a:p>
            <a:pPr algn="l">
              <a:lnSpc>
                <a:spcPts val="3374"/>
              </a:lnSpc>
            </a:pPr>
            <a:r>
              <a:rPr lang="en-US" sz="2687" b="1">
                <a:solidFill>
                  <a:srgbClr val="E0E4E6"/>
                </a:solidFill>
                <a:latin typeface="Arimo Bold"/>
                <a:ea typeface="Arimo Bold"/>
                <a:cs typeface="Arimo Bold"/>
                <a:sym typeface="Arimo Bold"/>
              </a:rPr>
              <a:t>Monitoring and Troubleshooting</a:t>
            </a:r>
          </a:p>
        </p:txBody>
      </p:sp>
      <p:sp>
        <p:nvSpPr>
          <p:cNvPr id="17" name="TextBox 17"/>
          <p:cNvSpPr txBox="1"/>
          <p:nvPr/>
        </p:nvSpPr>
        <p:spPr>
          <a:xfrm>
            <a:off x="13237220" y="6305847"/>
            <a:ext cx="3399085" cy="2573834"/>
          </a:xfrm>
          <a:prstGeom prst="rect">
            <a:avLst/>
          </a:prstGeom>
        </p:spPr>
        <p:txBody>
          <a:bodyPr lIns="0" tIns="0" rIns="0" bIns="0" rtlCol="0" anchor="t">
            <a:spAutoFit/>
          </a:bodyPr>
          <a:lstStyle/>
          <a:p>
            <a:pPr algn="l">
              <a:lnSpc>
                <a:spcPts val="3875"/>
              </a:lnSpc>
            </a:pPr>
            <a:r>
              <a:rPr lang="en-US" sz="2375">
                <a:solidFill>
                  <a:srgbClr val="E0E4E6"/>
                </a:solidFill>
                <a:latin typeface="Barlow"/>
                <a:ea typeface="Barlow"/>
                <a:cs typeface="Barlow"/>
                <a:sym typeface="Barlow"/>
              </a:rPr>
              <a:t>Proactive monitoring and prompt troubleshooting minimize downtime and ensure seamless operation.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4E611-8265-1BF9-EC51-A221E1A9F06A}"/>
            </a:ext>
          </a:extLst>
        </p:cNvPr>
        <p:cNvGrpSpPr/>
        <p:nvPr/>
      </p:nvGrpSpPr>
      <p:grpSpPr>
        <a:xfrm>
          <a:off x="0" y="0"/>
          <a:ext cx="0" cy="0"/>
          <a:chOff x="0" y="0"/>
          <a:chExt cx="0" cy="0"/>
        </a:xfrm>
      </p:grpSpPr>
      <p:sp>
        <p:nvSpPr>
          <p:cNvPr id="2" name="Freeform 2" descr="preencoded.png">
            <a:extLst>
              <a:ext uri="{FF2B5EF4-FFF2-40B4-BE49-F238E27FC236}">
                <a16:creationId xmlns:a16="http://schemas.microsoft.com/office/drawing/2014/main" id="{FC0A3BAE-E96C-4DFE-6BB9-B59D10880D4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a:extLst>
              <a:ext uri="{FF2B5EF4-FFF2-40B4-BE49-F238E27FC236}">
                <a16:creationId xmlns:a16="http://schemas.microsoft.com/office/drawing/2014/main" id="{1A7A0786-1443-01ED-F3E6-AFE7A68ADFC6}"/>
              </a:ext>
            </a:extLst>
          </p:cNvPr>
          <p:cNvGrpSpPr/>
          <p:nvPr/>
        </p:nvGrpSpPr>
        <p:grpSpPr>
          <a:xfrm>
            <a:off x="27707" y="0"/>
            <a:ext cx="18288000" cy="10287000"/>
            <a:chOff x="-471057" y="-135835"/>
            <a:chExt cx="24384000" cy="13716000"/>
          </a:xfrm>
        </p:grpSpPr>
        <p:sp>
          <p:nvSpPr>
            <p:cNvPr id="4" name="Freeform 4">
              <a:extLst>
                <a:ext uri="{FF2B5EF4-FFF2-40B4-BE49-F238E27FC236}">
                  <a16:creationId xmlns:a16="http://schemas.microsoft.com/office/drawing/2014/main" id="{4BA2ABD8-7609-F5FE-C8D7-447EEFCDFCE5}"/>
                </a:ext>
              </a:extLst>
            </p:cNvPr>
            <p:cNvSpPr/>
            <p:nvPr/>
          </p:nvSpPr>
          <p:spPr>
            <a:xfrm>
              <a:off x="-471057" y="-135835"/>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81B">
                <a:alpha val="74902"/>
              </a:srgbClr>
            </a:solidFill>
          </p:spPr>
          <p:txBody>
            <a:bodyPr/>
            <a:lstStyle/>
            <a:p>
              <a:endParaRPr lang="en-US" dirty="0"/>
            </a:p>
          </p:txBody>
        </p:sp>
      </p:grpSp>
      <p:sp>
        <p:nvSpPr>
          <p:cNvPr id="5" name="TextBox 5">
            <a:extLst>
              <a:ext uri="{FF2B5EF4-FFF2-40B4-BE49-F238E27FC236}">
                <a16:creationId xmlns:a16="http://schemas.microsoft.com/office/drawing/2014/main" id="{F32D008E-F501-92B2-8CE5-EB4CB1C712AA}"/>
              </a:ext>
            </a:extLst>
          </p:cNvPr>
          <p:cNvSpPr txBox="1"/>
          <p:nvPr/>
        </p:nvSpPr>
        <p:spPr>
          <a:xfrm>
            <a:off x="1600200" y="1368076"/>
            <a:ext cx="8178105" cy="801310"/>
          </a:xfrm>
          <a:prstGeom prst="rect">
            <a:avLst/>
          </a:prstGeom>
        </p:spPr>
        <p:txBody>
          <a:bodyPr wrap="square" lIns="0" tIns="0" rIns="0" bIns="0" rtlCol="0" anchor="t">
            <a:spAutoFit/>
          </a:bodyPr>
          <a:lstStyle/>
          <a:p>
            <a:pPr algn="l">
              <a:lnSpc>
                <a:spcPts val="6749"/>
              </a:lnSpc>
            </a:pPr>
            <a:r>
              <a:rPr lang="en-US" sz="5374" b="1" dirty="0">
                <a:solidFill>
                  <a:srgbClr val="F0FCFF"/>
                </a:solidFill>
                <a:latin typeface="Arimo Bold"/>
                <a:ea typeface="Arimo Bold"/>
                <a:cs typeface="Arimo Bold"/>
                <a:sym typeface="Arimo Bold"/>
              </a:rPr>
              <a:t>Pseudo Code</a:t>
            </a:r>
          </a:p>
        </p:txBody>
      </p:sp>
      <p:sp>
        <p:nvSpPr>
          <p:cNvPr id="11" name="TextBox 10">
            <a:extLst>
              <a:ext uri="{FF2B5EF4-FFF2-40B4-BE49-F238E27FC236}">
                <a16:creationId xmlns:a16="http://schemas.microsoft.com/office/drawing/2014/main" id="{E042F9C3-0FAF-10FE-7796-906BDFCB031E}"/>
              </a:ext>
            </a:extLst>
          </p:cNvPr>
          <p:cNvSpPr txBox="1"/>
          <p:nvPr/>
        </p:nvSpPr>
        <p:spPr>
          <a:xfrm>
            <a:off x="1981200" y="2933700"/>
            <a:ext cx="4419603" cy="6400800"/>
          </a:xfrm>
          <a:prstGeom prst="rect">
            <a:avLst/>
          </a:prstGeom>
          <a:noFill/>
        </p:spPr>
        <p:txBody>
          <a:bodyPr wrap="square" rtlCol="0">
            <a:spAutoFit/>
          </a:bodyPr>
          <a:lstStyle/>
          <a:p>
            <a:r>
              <a:rPr lang="en-US" dirty="0"/>
              <a:t>1.⁠ ⁠Class Definition: ⁠ Employee ⁠ </a:t>
            </a:r>
          </a:p>
          <a:p>
            <a:r>
              <a:rPr lang="en-US" dirty="0"/>
              <a:t>    -  Attributes: </a:t>
            </a:r>
          </a:p>
          <a:p>
            <a:r>
              <a:rPr lang="en-US" dirty="0"/>
              <a:t>        - ⁠ name ⁠: String to store employee's name</a:t>
            </a:r>
          </a:p>
          <a:p>
            <a:r>
              <a:rPr lang="en-US" dirty="0"/>
              <a:t>        - ⁠ id ⁠: Integer to store employee's ID</a:t>
            </a:r>
          </a:p>
          <a:p>
            <a:r>
              <a:rPr lang="en-US" dirty="0"/>
              <a:t>        - ⁠ salary ⁠: Double to store employee's salary</a:t>
            </a:r>
          </a:p>
          <a:p>
            <a:r>
              <a:rPr lang="en-US" dirty="0"/>
              <a:t>    -  Constructor: </a:t>
            </a:r>
          </a:p>
          <a:p>
            <a:r>
              <a:rPr lang="en-US" dirty="0"/>
              <a:t>        - Takes ⁠ name ⁠, ⁠ id ⁠, and ⁠ salary ⁠ as parameters and initializes the attributes.</a:t>
            </a:r>
          </a:p>
          <a:p>
            <a:r>
              <a:rPr lang="en-US" dirty="0"/>
              <a:t>    -  Methods: </a:t>
            </a:r>
          </a:p>
          <a:p>
            <a:r>
              <a:rPr lang="en-US" dirty="0"/>
              <a:t>        - ⁠ </a:t>
            </a:r>
            <a:r>
              <a:rPr lang="en-US" dirty="0" err="1"/>
              <a:t>getName</a:t>
            </a:r>
            <a:r>
              <a:rPr lang="en-US" dirty="0"/>
              <a:t> ⁠: Returns the employee's name.</a:t>
            </a:r>
          </a:p>
          <a:p>
            <a:r>
              <a:rPr lang="en-US" dirty="0"/>
              <a:t>        - ⁠ </a:t>
            </a:r>
            <a:r>
              <a:rPr lang="en-US" dirty="0" err="1"/>
              <a:t>getId</a:t>
            </a:r>
            <a:r>
              <a:rPr lang="en-US" dirty="0"/>
              <a:t> ⁠: Returns the employee's ID.</a:t>
            </a:r>
          </a:p>
          <a:p>
            <a:r>
              <a:rPr lang="en-US" dirty="0"/>
              <a:t>        - ⁠ </a:t>
            </a:r>
            <a:r>
              <a:rPr lang="en-US" dirty="0" err="1"/>
              <a:t>getSalary</a:t>
            </a:r>
            <a:r>
              <a:rPr lang="en-US" dirty="0"/>
              <a:t> ⁠: Returns the employee's salary.</a:t>
            </a:r>
          </a:p>
          <a:p>
            <a:r>
              <a:rPr lang="en-US" dirty="0"/>
              <a:t>        - ⁠ </a:t>
            </a:r>
            <a:r>
              <a:rPr lang="en-US" dirty="0" err="1"/>
              <a:t>setSalary</a:t>
            </a:r>
            <a:r>
              <a:rPr lang="en-US" dirty="0"/>
              <a:t> ⁠: Sets the employee's salary.</a:t>
            </a:r>
          </a:p>
          <a:p>
            <a:endParaRPr lang="en-US" dirty="0"/>
          </a:p>
        </p:txBody>
      </p:sp>
      <p:sp>
        <p:nvSpPr>
          <p:cNvPr id="12" name="TextBox 11">
            <a:extLst>
              <a:ext uri="{FF2B5EF4-FFF2-40B4-BE49-F238E27FC236}">
                <a16:creationId xmlns:a16="http://schemas.microsoft.com/office/drawing/2014/main" id="{BB7A6419-633D-F8E9-88FA-7995A4B22762}"/>
              </a:ext>
            </a:extLst>
          </p:cNvPr>
          <p:cNvSpPr txBox="1"/>
          <p:nvPr/>
        </p:nvSpPr>
        <p:spPr>
          <a:xfrm>
            <a:off x="12496800" y="2886041"/>
            <a:ext cx="4572002" cy="6186309"/>
          </a:xfrm>
          <a:prstGeom prst="rect">
            <a:avLst/>
          </a:prstGeom>
          <a:noFill/>
        </p:spPr>
        <p:txBody>
          <a:bodyPr wrap="square" rtlCol="0">
            <a:spAutoFit/>
          </a:bodyPr>
          <a:lstStyle/>
          <a:p>
            <a:r>
              <a:rPr lang="en-US" dirty="0"/>
              <a:t> 3.⁠ ⁠*Main Function:*</a:t>
            </a:r>
          </a:p>
          <a:p>
            <a:r>
              <a:rPr lang="en-US" dirty="0"/>
              <a:t>    - Create a ⁠ </a:t>
            </a:r>
            <a:r>
              <a:rPr lang="en-US" dirty="0" err="1"/>
              <a:t>PayrollSystem</a:t>
            </a:r>
            <a:r>
              <a:rPr lang="en-US" dirty="0"/>
              <a:t> ⁠ object.</a:t>
            </a:r>
          </a:p>
          <a:p>
            <a:r>
              <a:rPr lang="en-US" dirty="0"/>
              <a:t>    - Ask the user for the number of employees.</a:t>
            </a:r>
          </a:p>
          <a:p>
            <a:r>
              <a:rPr lang="en-US" dirty="0"/>
              <a:t>    - For each employee:</a:t>
            </a:r>
          </a:p>
          <a:p>
            <a:r>
              <a:rPr lang="en-US" dirty="0"/>
              <a:t>        - Take input for ⁠ name ⁠, ⁠ id ⁠, and ⁠ salary ⁠.</a:t>
            </a:r>
          </a:p>
          <a:p>
            <a:r>
              <a:rPr lang="en-US" dirty="0"/>
              <a:t>        - Create an ⁠ Employee ⁠ object using the provided details.</a:t>
            </a:r>
          </a:p>
          <a:p>
            <a:r>
              <a:rPr lang="en-US" dirty="0"/>
              <a:t>        - Add the ⁠ Employee ⁠ object to the payroll system.</a:t>
            </a:r>
          </a:p>
          <a:p>
            <a:r>
              <a:rPr lang="en-US" dirty="0"/>
              <a:t>    - Call ⁠ </a:t>
            </a:r>
            <a:r>
              <a:rPr lang="en-US" dirty="0" err="1"/>
              <a:t>calculatePayroll</a:t>
            </a:r>
            <a:r>
              <a:rPr lang="en-US" dirty="0"/>
              <a:t> ⁠ to display the payroll details.</a:t>
            </a:r>
          </a:p>
          <a:p>
            <a:r>
              <a:rPr lang="en-US" dirty="0"/>
              <a:t>- ⁠ </a:t>
            </a:r>
            <a:r>
              <a:rPr lang="en-US" dirty="0" err="1"/>
              <a:t>calculateTax</a:t>
            </a:r>
            <a:r>
              <a:rPr lang="en-US" dirty="0"/>
              <a:t> ⁠: Calculates and returns the tax based on salary:</a:t>
            </a:r>
          </a:p>
          <a:p>
            <a:r>
              <a:rPr lang="en-US" dirty="0"/>
              <a:t>            - If salary ≤ 5000: Tax is 10% of the salary.</a:t>
            </a:r>
          </a:p>
          <a:p>
            <a:r>
              <a:rPr lang="en-US" dirty="0"/>
              <a:t>- End program.</a:t>
            </a:r>
          </a:p>
          <a:p>
            <a:r>
              <a:rPr lang="en-US" dirty="0"/>
              <a:t>          - Displays employee ID, name, salary, tax, and net salary in a formatted table.</a:t>
            </a:r>
          </a:p>
          <a:p>
            <a:endParaRPr lang="en-US" dirty="0"/>
          </a:p>
        </p:txBody>
      </p:sp>
      <p:sp>
        <p:nvSpPr>
          <p:cNvPr id="13" name="TextBox 12">
            <a:extLst>
              <a:ext uri="{FF2B5EF4-FFF2-40B4-BE49-F238E27FC236}">
                <a16:creationId xmlns:a16="http://schemas.microsoft.com/office/drawing/2014/main" id="{A3F2826D-FA6F-54DD-833A-DDD45151D9E7}"/>
              </a:ext>
            </a:extLst>
          </p:cNvPr>
          <p:cNvSpPr txBox="1"/>
          <p:nvPr/>
        </p:nvSpPr>
        <p:spPr>
          <a:xfrm>
            <a:off x="12857018" y="2781300"/>
            <a:ext cx="4572002" cy="369332"/>
          </a:xfrm>
          <a:prstGeom prst="rect">
            <a:avLst/>
          </a:prstGeom>
          <a:noFill/>
        </p:spPr>
        <p:txBody>
          <a:bodyPr wrap="square" rtlCol="0">
            <a:spAutoFit/>
          </a:bodyPr>
          <a:lstStyle/>
          <a:p>
            <a:r>
              <a:rPr lang="en-US" dirty="0"/>
              <a:t> </a:t>
            </a:r>
          </a:p>
        </p:txBody>
      </p:sp>
      <p:sp>
        <p:nvSpPr>
          <p:cNvPr id="14" name="TextBox 13">
            <a:extLst>
              <a:ext uri="{FF2B5EF4-FFF2-40B4-BE49-F238E27FC236}">
                <a16:creationId xmlns:a16="http://schemas.microsoft.com/office/drawing/2014/main" id="{3176CC7B-643C-BFFB-41AB-476C344D3EF1}"/>
              </a:ext>
            </a:extLst>
          </p:cNvPr>
          <p:cNvSpPr txBox="1"/>
          <p:nvPr/>
        </p:nvSpPr>
        <p:spPr>
          <a:xfrm>
            <a:off x="7169727" y="3009840"/>
            <a:ext cx="4572002" cy="5632311"/>
          </a:xfrm>
          <a:prstGeom prst="rect">
            <a:avLst/>
          </a:prstGeom>
          <a:noFill/>
        </p:spPr>
        <p:txBody>
          <a:bodyPr wrap="square" rtlCol="0">
            <a:spAutoFit/>
          </a:bodyPr>
          <a:lstStyle/>
          <a:p>
            <a:r>
              <a:rPr lang="en-US" dirty="0"/>
              <a:t> 2. Class Definition: ⁠ </a:t>
            </a:r>
            <a:r>
              <a:rPr lang="en-US" dirty="0" err="1"/>
              <a:t>PayrollSystem</a:t>
            </a:r>
            <a:r>
              <a:rPr lang="en-US" dirty="0"/>
              <a:t> ⁠ </a:t>
            </a:r>
          </a:p>
          <a:p>
            <a:r>
              <a:rPr lang="en-US" dirty="0"/>
              <a:t>    - Attributes: </a:t>
            </a:r>
          </a:p>
          <a:p>
            <a:r>
              <a:rPr lang="en-US" dirty="0"/>
              <a:t>        - ⁠ employees ⁠: A list (vector) of ⁠ Employee ⁠ objects.</a:t>
            </a:r>
          </a:p>
          <a:p>
            <a:r>
              <a:rPr lang="en-US" dirty="0"/>
              <a:t>    -  Methods: </a:t>
            </a:r>
          </a:p>
          <a:p>
            <a:r>
              <a:rPr lang="en-US" dirty="0"/>
              <a:t>        - ⁠ </a:t>
            </a:r>
            <a:r>
              <a:rPr lang="en-US" dirty="0" err="1"/>
              <a:t>addEmployee</a:t>
            </a:r>
            <a:r>
              <a:rPr lang="en-US" dirty="0"/>
              <a:t> ⁠: Takes an ⁠ Employee ⁠ object and adds it to the list.</a:t>
            </a:r>
          </a:p>
          <a:p>
            <a:r>
              <a:rPr lang="en-US" dirty="0"/>
              <a:t>        - ⁠ </a:t>
            </a:r>
            <a:r>
              <a:rPr lang="en-US" dirty="0" err="1"/>
              <a:t>removeEmployee</a:t>
            </a:r>
            <a:r>
              <a:rPr lang="en-US" dirty="0"/>
              <a:t> ⁠: Takes an employee ID and removes the employee with the corresponding ID from the list.</a:t>
            </a:r>
          </a:p>
          <a:p>
            <a:r>
              <a:rPr lang="en-US" dirty="0"/>
              <a:t>        - ⁠ </a:t>
            </a:r>
            <a:r>
              <a:rPr lang="en-US" dirty="0" err="1"/>
              <a:t>calculatePayroll</a:t>
            </a:r>
            <a:r>
              <a:rPr lang="en-US" dirty="0"/>
              <a:t> ⁠: Displays a payroll table for each employee:</a:t>
            </a:r>
          </a:p>
          <a:p>
            <a:r>
              <a:rPr lang="en-US" dirty="0"/>
              <a:t>            - Loops through the ⁠ employees ⁠ list.</a:t>
            </a:r>
          </a:p>
          <a:p>
            <a:r>
              <a:rPr lang="en-US" dirty="0"/>
              <a:t>- Calculates the tax based on salary using ⁠ </a:t>
            </a:r>
            <a:r>
              <a:rPr lang="en-US" dirty="0" err="1"/>
              <a:t>calculateTax</a:t>
            </a:r>
            <a:r>
              <a:rPr lang="en-US" dirty="0"/>
              <a:t> ⁠.</a:t>
            </a:r>
          </a:p>
          <a:p>
            <a:r>
              <a:rPr lang="en-US" dirty="0"/>
              <a:t>                - Calculates the net salary (salary - tax).</a:t>
            </a:r>
          </a:p>
        </p:txBody>
      </p:sp>
    </p:spTree>
    <p:extLst>
      <p:ext uri="{BB962C8B-B14F-4D97-AF65-F5344CB8AC3E}">
        <p14:creationId xmlns:p14="http://schemas.microsoft.com/office/powerpoint/2010/main" val="2483335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297BF-EE64-7FA2-6D1B-16F6612FA952}"/>
            </a:ext>
          </a:extLst>
        </p:cNvPr>
        <p:cNvGrpSpPr/>
        <p:nvPr/>
      </p:nvGrpSpPr>
      <p:grpSpPr>
        <a:xfrm>
          <a:off x="0" y="0"/>
          <a:ext cx="0" cy="0"/>
          <a:chOff x="0" y="0"/>
          <a:chExt cx="0" cy="0"/>
        </a:xfrm>
      </p:grpSpPr>
      <p:sp>
        <p:nvSpPr>
          <p:cNvPr id="2" name="Freeform 2" descr="preencoded.png">
            <a:extLst>
              <a:ext uri="{FF2B5EF4-FFF2-40B4-BE49-F238E27FC236}">
                <a16:creationId xmlns:a16="http://schemas.microsoft.com/office/drawing/2014/main" id="{8AE908C9-CAAA-AB28-A188-E9483796643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a:extLst>
              <a:ext uri="{FF2B5EF4-FFF2-40B4-BE49-F238E27FC236}">
                <a16:creationId xmlns:a16="http://schemas.microsoft.com/office/drawing/2014/main" id="{08E92247-84DA-8990-3C0C-6BB687DEB862}"/>
              </a:ext>
            </a:extLst>
          </p:cNvPr>
          <p:cNvGrpSpPr/>
          <p:nvPr/>
        </p:nvGrpSpPr>
        <p:grpSpPr>
          <a:xfrm>
            <a:off x="-20782" y="0"/>
            <a:ext cx="18288000" cy="10287000"/>
            <a:chOff x="-471057" y="-135835"/>
            <a:chExt cx="24384000" cy="13716000"/>
          </a:xfrm>
        </p:grpSpPr>
        <p:sp>
          <p:nvSpPr>
            <p:cNvPr id="4" name="Freeform 4">
              <a:extLst>
                <a:ext uri="{FF2B5EF4-FFF2-40B4-BE49-F238E27FC236}">
                  <a16:creationId xmlns:a16="http://schemas.microsoft.com/office/drawing/2014/main" id="{F9BFE6A7-2133-40E3-7DAA-720B1ADBFF63}"/>
                </a:ext>
              </a:extLst>
            </p:cNvPr>
            <p:cNvSpPr/>
            <p:nvPr/>
          </p:nvSpPr>
          <p:spPr>
            <a:xfrm>
              <a:off x="-471057" y="-135835"/>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81B">
                <a:alpha val="74902"/>
              </a:srgbClr>
            </a:solidFill>
          </p:spPr>
          <p:txBody>
            <a:bodyPr/>
            <a:lstStyle/>
            <a:p>
              <a:endParaRPr lang="en-US" dirty="0"/>
            </a:p>
          </p:txBody>
        </p:sp>
      </p:grpSp>
      <p:sp>
        <p:nvSpPr>
          <p:cNvPr id="5" name="TextBox 5">
            <a:extLst>
              <a:ext uri="{FF2B5EF4-FFF2-40B4-BE49-F238E27FC236}">
                <a16:creationId xmlns:a16="http://schemas.microsoft.com/office/drawing/2014/main" id="{C826B015-FB79-C3DF-5C8D-263A4E6D3FED}"/>
              </a:ext>
            </a:extLst>
          </p:cNvPr>
          <p:cNvSpPr txBox="1"/>
          <p:nvPr/>
        </p:nvSpPr>
        <p:spPr>
          <a:xfrm>
            <a:off x="1600200" y="1368076"/>
            <a:ext cx="8178105" cy="801310"/>
          </a:xfrm>
          <a:prstGeom prst="rect">
            <a:avLst/>
          </a:prstGeom>
        </p:spPr>
        <p:txBody>
          <a:bodyPr wrap="square" lIns="0" tIns="0" rIns="0" bIns="0" rtlCol="0" anchor="t">
            <a:spAutoFit/>
          </a:bodyPr>
          <a:lstStyle/>
          <a:p>
            <a:pPr algn="l">
              <a:lnSpc>
                <a:spcPts val="6749"/>
              </a:lnSpc>
            </a:pPr>
            <a:r>
              <a:rPr lang="en-US" sz="5374" b="1" dirty="0">
                <a:solidFill>
                  <a:srgbClr val="F0FCFF"/>
                </a:solidFill>
                <a:latin typeface="Arimo Bold"/>
                <a:ea typeface="Arimo Bold"/>
                <a:cs typeface="Arimo Bold"/>
                <a:sym typeface="Arimo Bold"/>
              </a:rPr>
              <a:t> Output </a:t>
            </a:r>
          </a:p>
        </p:txBody>
      </p:sp>
      <p:sp>
        <p:nvSpPr>
          <p:cNvPr id="13" name="TextBox 12">
            <a:extLst>
              <a:ext uri="{FF2B5EF4-FFF2-40B4-BE49-F238E27FC236}">
                <a16:creationId xmlns:a16="http://schemas.microsoft.com/office/drawing/2014/main" id="{BCFF41AA-D1ED-7E3A-AEF3-730AD7FBC309}"/>
              </a:ext>
            </a:extLst>
          </p:cNvPr>
          <p:cNvSpPr txBox="1"/>
          <p:nvPr/>
        </p:nvSpPr>
        <p:spPr>
          <a:xfrm>
            <a:off x="12857018" y="2781300"/>
            <a:ext cx="4572002" cy="369332"/>
          </a:xfrm>
          <a:prstGeom prst="rect">
            <a:avLst/>
          </a:prstGeom>
          <a:noFill/>
        </p:spPr>
        <p:txBody>
          <a:bodyPr wrap="square" rtlCol="0">
            <a:spAutoFit/>
          </a:bodyPr>
          <a:lstStyle/>
          <a:p>
            <a:r>
              <a:rPr lang="en-US" dirty="0"/>
              <a:t> </a:t>
            </a:r>
          </a:p>
        </p:txBody>
      </p:sp>
      <p:pic>
        <p:nvPicPr>
          <p:cNvPr id="7" name="Picture 6" descr="A screenshot of a computer screen&#10;&#10;Description automatically generated">
            <a:extLst>
              <a:ext uri="{FF2B5EF4-FFF2-40B4-BE49-F238E27FC236}">
                <a16:creationId xmlns:a16="http://schemas.microsoft.com/office/drawing/2014/main" id="{E312917C-9D12-E133-E7D3-31BCB96B4D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0800" y="3416812"/>
            <a:ext cx="13106400" cy="4698488"/>
          </a:xfrm>
          <a:prstGeom prst="rect">
            <a:avLst/>
          </a:prstGeom>
        </p:spPr>
      </p:pic>
    </p:spTree>
    <p:extLst>
      <p:ext uri="{BB962C8B-B14F-4D97-AF65-F5344CB8AC3E}">
        <p14:creationId xmlns:p14="http://schemas.microsoft.com/office/powerpoint/2010/main" val="2804400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81B">
                <a:alpha val="74902"/>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sp>
        <p:nvSpPr>
          <p:cNvPr id="6" name="TextBox 6"/>
          <p:cNvSpPr txBox="1"/>
          <p:nvPr/>
        </p:nvSpPr>
        <p:spPr>
          <a:xfrm>
            <a:off x="7938046" y="3191767"/>
            <a:ext cx="6858000" cy="914400"/>
          </a:xfrm>
          <a:prstGeom prst="rect">
            <a:avLst/>
          </a:prstGeom>
        </p:spPr>
        <p:txBody>
          <a:bodyPr lIns="0" tIns="0" rIns="0" bIns="0" rtlCol="0" anchor="t">
            <a:spAutoFit/>
          </a:bodyPr>
          <a:lstStyle/>
          <a:p>
            <a:pPr algn="l">
              <a:lnSpc>
                <a:spcPts val="6749"/>
              </a:lnSpc>
            </a:pPr>
            <a:r>
              <a:rPr lang="en-US" sz="5374" b="1">
                <a:solidFill>
                  <a:srgbClr val="F0FCFF"/>
                </a:solidFill>
                <a:latin typeface="Arimo Bold"/>
                <a:ea typeface="Arimo Bold"/>
                <a:cs typeface="Arimo Bold"/>
                <a:sym typeface="Arimo Bold"/>
              </a:rPr>
              <a:t>Conclusion</a:t>
            </a:r>
          </a:p>
        </p:txBody>
      </p:sp>
      <p:sp>
        <p:nvSpPr>
          <p:cNvPr id="7" name="TextBox 7"/>
          <p:cNvSpPr txBox="1"/>
          <p:nvPr/>
        </p:nvSpPr>
        <p:spPr>
          <a:xfrm>
            <a:off x="7938046" y="4464249"/>
            <a:ext cx="9269909" cy="2573834"/>
          </a:xfrm>
          <a:prstGeom prst="rect">
            <a:avLst/>
          </a:prstGeom>
        </p:spPr>
        <p:txBody>
          <a:bodyPr lIns="0" tIns="0" rIns="0" bIns="0" rtlCol="0" anchor="t">
            <a:spAutoFit/>
          </a:bodyPr>
          <a:lstStyle/>
          <a:p>
            <a:pPr algn="l">
              <a:lnSpc>
                <a:spcPts val="3875"/>
              </a:lnSpc>
            </a:pPr>
            <a:r>
              <a:rPr lang="en-US" sz="2375">
                <a:solidFill>
                  <a:srgbClr val="E0E4E6"/>
                </a:solidFill>
                <a:latin typeface="Barlow"/>
                <a:ea typeface="Barlow"/>
                <a:cs typeface="Barlow"/>
                <a:sym typeface="Barlow"/>
              </a:rPr>
              <a:t>Implementing a payroll management system can significantly improve efficiency, accuracy, and compliance in payroll processing. By carefully considering the factors discussed, businesses can choose the right system to meet their specific needs and optimize their payroll operations.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11430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81B">
                <a:alpha val="74902"/>
              </a:srgbClr>
            </a:solidFill>
          </p:spPr>
        </p:sp>
      </p:grpSp>
      <p:sp>
        <p:nvSpPr>
          <p:cNvPr id="5" name="Freeform 5" descr="preencoded.png"/>
          <p:cNvSpPr/>
          <p:nvPr/>
        </p:nvSpPr>
        <p:spPr>
          <a:xfrm>
            <a:off x="0" y="0"/>
            <a:ext cx="18288000" cy="2929532"/>
          </a:xfrm>
          <a:custGeom>
            <a:avLst/>
            <a:gdLst/>
            <a:ahLst/>
            <a:cxnLst/>
            <a:rect l="l" t="t" r="r" b="b"/>
            <a:pathLst>
              <a:path w="18288000" h="2929532">
                <a:moveTo>
                  <a:pt x="0" y="0"/>
                </a:moveTo>
                <a:lnTo>
                  <a:pt x="18288000" y="0"/>
                </a:lnTo>
                <a:lnTo>
                  <a:pt x="18288000" y="2929532"/>
                </a:lnTo>
                <a:lnTo>
                  <a:pt x="0" y="2929532"/>
                </a:lnTo>
                <a:lnTo>
                  <a:pt x="0" y="0"/>
                </a:lnTo>
                <a:close/>
              </a:path>
            </a:pathLst>
          </a:custGeom>
          <a:blipFill>
            <a:blip r:embed="rId4"/>
            <a:stretch>
              <a:fillRect t="-71" b="-71"/>
            </a:stretch>
          </a:blipFill>
        </p:spPr>
      </p:sp>
      <p:sp>
        <p:nvSpPr>
          <p:cNvPr id="6" name="TextBox 6"/>
          <p:cNvSpPr txBox="1"/>
          <p:nvPr/>
        </p:nvSpPr>
        <p:spPr>
          <a:xfrm>
            <a:off x="1651695" y="3712369"/>
            <a:ext cx="8370986" cy="609141"/>
          </a:xfrm>
          <a:prstGeom prst="rect">
            <a:avLst/>
          </a:prstGeom>
        </p:spPr>
        <p:txBody>
          <a:bodyPr wrap="square" lIns="0" tIns="0" rIns="0" bIns="0" rtlCol="0" anchor="t">
            <a:spAutoFit/>
          </a:bodyPr>
          <a:lstStyle/>
          <a:p>
            <a:pPr algn="l">
              <a:lnSpc>
                <a:spcPts val="5125"/>
              </a:lnSpc>
            </a:pPr>
            <a:r>
              <a:rPr lang="en-US" sz="4062" b="1" dirty="0">
                <a:solidFill>
                  <a:srgbClr val="F0FCFF"/>
                </a:solidFill>
                <a:latin typeface="Arimo Bold"/>
                <a:ea typeface="Arimo Bold"/>
                <a:cs typeface="Arimo Bold"/>
                <a:sym typeface="Arimo Bold"/>
              </a:rPr>
              <a:t>Introduction to Payroll Systems</a:t>
            </a:r>
          </a:p>
        </p:txBody>
      </p:sp>
      <p:grpSp>
        <p:nvGrpSpPr>
          <p:cNvPr id="7" name="Group 7"/>
          <p:cNvGrpSpPr/>
          <p:nvPr/>
        </p:nvGrpSpPr>
        <p:grpSpPr>
          <a:xfrm>
            <a:off x="1637407" y="5011936"/>
            <a:ext cx="555872" cy="555872"/>
            <a:chOff x="0" y="0"/>
            <a:chExt cx="741163" cy="741163"/>
          </a:xfrm>
        </p:grpSpPr>
        <p:sp>
          <p:nvSpPr>
            <p:cNvPr id="8" name="Freeform 8"/>
            <p:cNvSpPr/>
            <p:nvPr/>
          </p:nvSpPr>
          <p:spPr>
            <a:xfrm>
              <a:off x="19050" y="19050"/>
              <a:ext cx="703072" cy="703072"/>
            </a:xfrm>
            <a:custGeom>
              <a:avLst/>
              <a:gdLst/>
              <a:ahLst/>
              <a:cxnLst/>
              <a:rect l="l" t="t" r="r" b="b"/>
              <a:pathLst>
                <a:path w="703072" h="703072">
                  <a:moveTo>
                    <a:pt x="0" y="351536"/>
                  </a:moveTo>
                  <a:cubicBezTo>
                    <a:pt x="0" y="157353"/>
                    <a:pt x="157353" y="0"/>
                    <a:pt x="351536" y="0"/>
                  </a:cubicBezTo>
                  <a:cubicBezTo>
                    <a:pt x="545719" y="0"/>
                    <a:pt x="703072" y="157353"/>
                    <a:pt x="703072" y="351536"/>
                  </a:cubicBezTo>
                  <a:cubicBezTo>
                    <a:pt x="703072" y="545719"/>
                    <a:pt x="545719" y="703072"/>
                    <a:pt x="351536" y="703072"/>
                  </a:cubicBezTo>
                  <a:cubicBezTo>
                    <a:pt x="157353" y="703072"/>
                    <a:pt x="0" y="545719"/>
                    <a:pt x="0" y="351536"/>
                  </a:cubicBezTo>
                  <a:close/>
                </a:path>
              </a:pathLst>
            </a:custGeom>
            <a:solidFill>
              <a:srgbClr val="0A081B"/>
            </a:solidFill>
          </p:spPr>
        </p:sp>
        <p:sp>
          <p:nvSpPr>
            <p:cNvPr id="9" name="Freeform 9"/>
            <p:cNvSpPr/>
            <p:nvPr/>
          </p:nvSpPr>
          <p:spPr>
            <a:xfrm>
              <a:off x="0" y="0"/>
              <a:ext cx="741172" cy="741172"/>
            </a:xfrm>
            <a:custGeom>
              <a:avLst/>
              <a:gdLst/>
              <a:ahLst/>
              <a:cxnLst/>
              <a:rect l="l" t="t" r="r" b="b"/>
              <a:pathLst>
                <a:path w="741172" h="741172">
                  <a:moveTo>
                    <a:pt x="0" y="370586"/>
                  </a:moveTo>
                  <a:cubicBezTo>
                    <a:pt x="0" y="165862"/>
                    <a:pt x="165862" y="0"/>
                    <a:pt x="370586" y="0"/>
                  </a:cubicBezTo>
                  <a:cubicBezTo>
                    <a:pt x="376428" y="0"/>
                    <a:pt x="381889" y="2667"/>
                    <a:pt x="385445" y="7112"/>
                  </a:cubicBezTo>
                  <a:lnTo>
                    <a:pt x="370586" y="19050"/>
                  </a:lnTo>
                  <a:lnTo>
                    <a:pt x="370586" y="0"/>
                  </a:lnTo>
                  <a:lnTo>
                    <a:pt x="370586" y="19050"/>
                  </a:lnTo>
                  <a:lnTo>
                    <a:pt x="370586" y="0"/>
                  </a:lnTo>
                  <a:cubicBezTo>
                    <a:pt x="575310" y="0"/>
                    <a:pt x="741172" y="165862"/>
                    <a:pt x="741172" y="370586"/>
                  </a:cubicBezTo>
                  <a:cubicBezTo>
                    <a:pt x="741172" y="375666"/>
                    <a:pt x="739140" y="380492"/>
                    <a:pt x="735584" y="384048"/>
                  </a:cubicBezTo>
                  <a:lnTo>
                    <a:pt x="722122" y="370586"/>
                  </a:lnTo>
                  <a:lnTo>
                    <a:pt x="741172" y="370586"/>
                  </a:lnTo>
                  <a:cubicBezTo>
                    <a:pt x="741172" y="575310"/>
                    <a:pt x="575310" y="741172"/>
                    <a:pt x="370586" y="741172"/>
                  </a:cubicBezTo>
                  <a:lnTo>
                    <a:pt x="370586" y="722122"/>
                  </a:lnTo>
                  <a:lnTo>
                    <a:pt x="370586" y="703072"/>
                  </a:lnTo>
                  <a:lnTo>
                    <a:pt x="370586" y="722122"/>
                  </a:lnTo>
                  <a:lnTo>
                    <a:pt x="370586" y="741172"/>
                  </a:lnTo>
                  <a:cubicBezTo>
                    <a:pt x="165862" y="741172"/>
                    <a:pt x="0" y="575310"/>
                    <a:pt x="0" y="370586"/>
                  </a:cubicBezTo>
                  <a:lnTo>
                    <a:pt x="19050" y="370586"/>
                  </a:lnTo>
                  <a:lnTo>
                    <a:pt x="0" y="370586"/>
                  </a:lnTo>
                  <a:moveTo>
                    <a:pt x="38100" y="370586"/>
                  </a:moveTo>
                  <a:lnTo>
                    <a:pt x="19050" y="370586"/>
                  </a:lnTo>
                  <a:lnTo>
                    <a:pt x="38100" y="370586"/>
                  </a:lnTo>
                  <a:cubicBezTo>
                    <a:pt x="38100" y="554228"/>
                    <a:pt x="186944" y="703072"/>
                    <a:pt x="370586" y="703072"/>
                  </a:cubicBezTo>
                  <a:cubicBezTo>
                    <a:pt x="381127" y="703072"/>
                    <a:pt x="389636" y="711581"/>
                    <a:pt x="389636" y="722122"/>
                  </a:cubicBezTo>
                  <a:cubicBezTo>
                    <a:pt x="389636" y="732663"/>
                    <a:pt x="381127" y="741172"/>
                    <a:pt x="370586" y="741172"/>
                  </a:cubicBezTo>
                  <a:cubicBezTo>
                    <a:pt x="360045" y="741172"/>
                    <a:pt x="351536" y="732663"/>
                    <a:pt x="351536" y="722122"/>
                  </a:cubicBezTo>
                  <a:cubicBezTo>
                    <a:pt x="351536" y="711581"/>
                    <a:pt x="360045" y="703072"/>
                    <a:pt x="370586" y="703072"/>
                  </a:cubicBezTo>
                  <a:cubicBezTo>
                    <a:pt x="554228" y="703072"/>
                    <a:pt x="703072" y="554228"/>
                    <a:pt x="703072" y="370586"/>
                  </a:cubicBezTo>
                  <a:cubicBezTo>
                    <a:pt x="703072" y="365506"/>
                    <a:pt x="705104" y="360680"/>
                    <a:pt x="708660" y="357124"/>
                  </a:cubicBezTo>
                  <a:lnTo>
                    <a:pt x="722122" y="370586"/>
                  </a:lnTo>
                  <a:lnTo>
                    <a:pt x="703072" y="370586"/>
                  </a:lnTo>
                  <a:cubicBezTo>
                    <a:pt x="703072" y="186944"/>
                    <a:pt x="554228" y="38100"/>
                    <a:pt x="370586" y="38100"/>
                  </a:cubicBezTo>
                  <a:cubicBezTo>
                    <a:pt x="364744" y="38100"/>
                    <a:pt x="359283" y="35433"/>
                    <a:pt x="355727" y="30988"/>
                  </a:cubicBezTo>
                  <a:lnTo>
                    <a:pt x="370586" y="19050"/>
                  </a:lnTo>
                  <a:lnTo>
                    <a:pt x="370586" y="38100"/>
                  </a:lnTo>
                  <a:cubicBezTo>
                    <a:pt x="186944" y="38100"/>
                    <a:pt x="38100" y="186944"/>
                    <a:pt x="38100" y="370586"/>
                  </a:cubicBezTo>
                  <a:close/>
                </a:path>
              </a:pathLst>
            </a:custGeom>
            <a:solidFill>
              <a:srgbClr val="16FFBB"/>
            </a:solidFill>
          </p:spPr>
        </p:sp>
      </p:grpSp>
      <p:sp>
        <p:nvSpPr>
          <p:cNvPr id="10" name="TextBox 10"/>
          <p:cNvSpPr txBox="1"/>
          <p:nvPr/>
        </p:nvSpPr>
        <p:spPr>
          <a:xfrm>
            <a:off x="1847701" y="5171629"/>
            <a:ext cx="135136" cy="274439"/>
          </a:xfrm>
          <a:prstGeom prst="rect">
            <a:avLst/>
          </a:prstGeom>
        </p:spPr>
        <p:txBody>
          <a:bodyPr lIns="0" tIns="0" rIns="0" bIns="0" rtlCol="0" anchor="t">
            <a:spAutoFit/>
          </a:bodyPr>
          <a:lstStyle/>
          <a:p>
            <a:pPr algn="ctr">
              <a:lnSpc>
                <a:spcPts val="2437"/>
              </a:lnSpc>
            </a:pPr>
            <a:r>
              <a:rPr lang="en-US" sz="2437" b="1">
                <a:solidFill>
                  <a:srgbClr val="E0E4E6"/>
                </a:solidFill>
                <a:latin typeface="Arimo Bold"/>
                <a:ea typeface="Arimo Bold"/>
                <a:cs typeface="Arimo Bold"/>
                <a:sym typeface="Arimo Bold"/>
              </a:rPr>
              <a:t>1</a:t>
            </a:r>
          </a:p>
        </p:txBody>
      </p:sp>
      <p:sp>
        <p:nvSpPr>
          <p:cNvPr id="11" name="TextBox 11"/>
          <p:cNvSpPr txBox="1"/>
          <p:nvPr/>
        </p:nvSpPr>
        <p:spPr>
          <a:xfrm>
            <a:off x="2413248" y="5007174"/>
            <a:ext cx="2604046" cy="344537"/>
          </a:xfrm>
          <a:prstGeom prst="rect">
            <a:avLst/>
          </a:prstGeom>
        </p:spPr>
        <p:txBody>
          <a:bodyPr lIns="0" tIns="0" rIns="0" bIns="0" rtlCol="0" anchor="t">
            <a:spAutoFit/>
          </a:bodyPr>
          <a:lstStyle/>
          <a:p>
            <a:pPr algn="l">
              <a:lnSpc>
                <a:spcPts val="2562"/>
              </a:lnSpc>
            </a:pPr>
            <a:r>
              <a:rPr lang="en-US" sz="2000" b="1">
                <a:solidFill>
                  <a:srgbClr val="E0E4E6"/>
                </a:solidFill>
                <a:latin typeface="Arimo Bold"/>
                <a:ea typeface="Arimo Bold"/>
                <a:cs typeface="Arimo Bold"/>
                <a:sym typeface="Arimo Bold"/>
              </a:rPr>
              <a:t>Definition</a:t>
            </a:r>
          </a:p>
        </p:txBody>
      </p:sp>
      <p:sp>
        <p:nvSpPr>
          <p:cNvPr id="12" name="TextBox 12"/>
          <p:cNvSpPr txBox="1"/>
          <p:nvPr/>
        </p:nvSpPr>
        <p:spPr>
          <a:xfrm>
            <a:off x="2413248" y="5416004"/>
            <a:ext cx="6613624" cy="1576388"/>
          </a:xfrm>
          <a:prstGeom prst="rect">
            <a:avLst/>
          </a:prstGeom>
        </p:spPr>
        <p:txBody>
          <a:bodyPr lIns="0" tIns="0" rIns="0" bIns="0" rtlCol="0" anchor="t">
            <a:spAutoFit/>
          </a:bodyPr>
          <a:lstStyle/>
          <a:p>
            <a:pPr algn="l">
              <a:lnSpc>
                <a:spcPts val="2937"/>
              </a:lnSpc>
            </a:pPr>
            <a:r>
              <a:rPr lang="en-US" sz="1812">
                <a:solidFill>
                  <a:srgbClr val="E0E4E6"/>
                </a:solidFill>
                <a:latin typeface="Barlow"/>
                <a:ea typeface="Barlow"/>
                <a:cs typeface="Barlow"/>
                <a:sym typeface="Barlow"/>
              </a:rPr>
              <a:t>A payroll management system is a software solution that automates the process of calculating, managing, and distributing employee wages and benefits. It handles tasks such as time tracking, tax calculations, deductions, and paychecks.</a:t>
            </a:r>
          </a:p>
        </p:txBody>
      </p:sp>
      <p:grpSp>
        <p:nvGrpSpPr>
          <p:cNvPr id="13" name="Group 13"/>
          <p:cNvGrpSpPr/>
          <p:nvPr/>
        </p:nvGrpSpPr>
        <p:grpSpPr>
          <a:xfrm>
            <a:off x="9246840" y="5011936"/>
            <a:ext cx="555872" cy="555872"/>
            <a:chOff x="0" y="0"/>
            <a:chExt cx="741163" cy="741163"/>
          </a:xfrm>
        </p:grpSpPr>
        <p:sp>
          <p:nvSpPr>
            <p:cNvPr id="14" name="Freeform 14"/>
            <p:cNvSpPr/>
            <p:nvPr/>
          </p:nvSpPr>
          <p:spPr>
            <a:xfrm>
              <a:off x="19050" y="19050"/>
              <a:ext cx="703072" cy="703072"/>
            </a:xfrm>
            <a:custGeom>
              <a:avLst/>
              <a:gdLst/>
              <a:ahLst/>
              <a:cxnLst/>
              <a:rect l="l" t="t" r="r" b="b"/>
              <a:pathLst>
                <a:path w="703072" h="703072">
                  <a:moveTo>
                    <a:pt x="0" y="351536"/>
                  </a:moveTo>
                  <a:cubicBezTo>
                    <a:pt x="0" y="157353"/>
                    <a:pt x="157353" y="0"/>
                    <a:pt x="351536" y="0"/>
                  </a:cubicBezTo>
                  <a:cubicBezTo>
                    <a:pt x="545719" y="0"/>
                    <a:pt x="703072" y="157353"/>
                    <a:pt x="703072" y="351536"/>
                  </a:cubicBezTo>
                  <a:cubicBezTo>
                    <a:pt x="703072" y="545719"/>
                    <a:pt x="545719" y="703072"/>
                    <a:pt x="351536" y="703072"/>
                  </a:cubicBezTo>
                  <a:cubicBezTo>
                    <a:pt x="157353" y="703072"/>
                    <a:pt x="0" y="545719"/>
                    <a:pt x="0" y="351536"/>
                  </a:cubicBezTo>
                  <a:close/>
                </a:path>
              </a:pathLst>
            </a:custGeom>
            <a:solidFill>
              <a:srgbClr val="0A081B"/>
            </a:solidFill>
          </p:spPr>
        </p:sp>
        <p:sp>
          <p:nvSpPr>
            <p:cNvPr id="15" name="Freeform 15"/>
            <p:cNvSpPr/>
            <p:nvPr/>
          </p:nvSpPr>
          <p:spPr>
            <a:xfrm>
              <a:off x="0" y="0"/>
              <a:ext cx="741172" cy="741172"/>
            </a:xfrm>
            <a:custGeom>
              <a:avLst/>
              <a:gdLst/>
              <a:ahLst/>
              <a:cxnLst/>
              <a:rect l="l" t="t" r="r" b="b"/>
              <a:pathLst>
                <a:path w="741172" h="741172">
                  <a:moveTo>
                    <a:pt x="0" y="370586"/>
                  </a:moveTo>
                  <a:cubicBezTo>
                    <a:pt x="0" y="165862"/>
                    <a:pt x="165862" y="0"/>
                    <a:pt x="370586" y="0"/>
                  </a:cubicBezTo>
                  <a:cubicBezTo>
                    <a:pt x="376428" y="0"/>
                    <a:pt x="381889" y="2667"/>
                    <a:pt x="385445" y="7112"/>
                  </a:cubicBezTo>
                  <a:lnTo>
                    <a:pt x="370586" y="19050"/>
                  </a:lnTo>
                  <a:lnTo>
                    <a:pt x="370586" y="0"/>
                  </a:lnTo>
                  <a:lnTo>
                    <a:pt x="370586" y="19050"/>
                  </a:lnTo>
                  <a:lnTo>
                    <a:pt x="370586" y="0"/>
                  </a:lnTo>
                  <a:cubicBezTo>
                    <a:pt x="575310" y="0"/>
                    <a:pt x="741172" y="165862"/>
                    <a:pt x="741172" y="370586"/>
                  </a:cubicBezTo>
                  <a:cubicBezTo>
                    <a:pt x="741172" y="375666"/>
                    <a:pt x="739140" y="380492"/>
                    <a:pt x="735584" y="384048"/>
                  </a:cubicBezTo>
                  <a:lnTo>
                    <a:pt x="722122" y="370586"/>
                  </a:lnTo>
                  <a:lnTo>
                    <a:pt x="741172" y="370586"/>
                  </a:lnTo>
                  <a:cubicBezTo>
                    <a:pt x="741172" y="575310"/>
                    <a:pt x="575310" y="741172"/>
                    <a:pt x="370586" y="741172"/>
                  </a:cubicBezTo>
                  <a:lnTo>
                    <a:pt x="370586" y="722122"/>
                  </a:lnTo>
                  <a:lnTo>
                    <a:pt x="370586" y="703072"/>
                  </a:lnTo>
                  <a:lnTo>
                    <a:pt x="370586" y="722122"/>
                  </a:lnTo>
                  <a:lnTo>
                    <a:pt x="370586" y="741172"/>
                  </a:lnTo>
                  <a:cubicBezTo>
                    <a:pt x="165862" y="741172"/>
                    <a:pt x="0" y="575310"/>
                    <a:pt x="0" y="370586"/>
                  </a:cubicBezTo>
                  <a:lnTo>
                    <a:pt x="19050" y="370586"/>
                  </a:lnTo>
                  <a:lnTo>
                    <a:pt x="0" y="370586"/>
                  </a:lnTo>
                  <a:moveTo>
                    <a:pt x="38100" y="370586"/>
                  </a:moveTo>
                  <a:lnTo>
                    <a:pt x="19050" y="370586"/>
                  </a:lnTo>
                  <a:lnTo>
                    <a:pt x="38100" y="370586"/>
                  </a:lnTo>
                  <a:cubicBezTo>
                    <a:pt x="38100" y="554228"/>
                    <a:pt x="186944" y="703072"/>
                    <a:pt x="370586" y="703072"/>
                  </a:cubicBezTo>
                  <a:cubicBezTo>
                    <a:pt x="381127" y="703072"/>
                    <a:pt x="389636" y="711581"/>
                    <a:pt x="389636" y="722122"/>
                  </a:cubicBezTo>
                  <a:cubicBezTo>
                    <a:pt x="389636" y="732663"/>
                    <a:pt x="381127" y="741172"/>
                    <a:pt x="370586" y="741172"/>
                  </a:cubicBezTo>
                  <a:cubicBezTo>
                    <a:pt x="360045" y="741172"/>
                    <a:pt x="351536" y="732663"/>
                    <a:pt x="351536" y="722122"/>
                  </a:cubicBezTo>
                  <a:cubicBezTo>
                    <a:pt x="351536" y="711581"/>
                    <a:pt x="360045" y="703072"/>
                    <a:pt x="370586" y="703072"/>
                  </a:cubicBezTo>
                  <a:cubicBezTo>
                    <a:pt x="554228" y="703072"/>
                    <a:pt x="703072" y="554228"/>
                    <a:pt x="703072" y="370586"/>
                  </a:cubicBezTo>
                  <a:cubicBezTo>
                    <a:pt x="703072" y="365506"/>
                    <a:pt x="705104" y="360680"/>
                    <a:pt x="708660" y="357124"/>
                  </a:cubicBezTo>
                  <a:lnTo>
                    <a:pt x="722122" y="370586"/>
                  </a:lnTo>
                  <a:lnTo>
                    <a:pt x="703072" y="370586"/>
                  </a:lnTo>
                  <a:cubicBezTo>
                    <a:pt x="703072" y="186944"/>
                    <a:pt x="554228" y="38100"/>
                    <a:pt x="370586" y="38100"/>
                  </a:cubicBezTo>
                  <a:cubicBezTo>
                    <a:pt x="364744" y="38100"/>
                    <a:pt x="359283" y="35433"/>
                    <a:pt x="355727" y="30988"/>
                  </a:cubicBezTo>
                  <a:lnTo>
                    <a:pt x="370586" y="19050"/>
                  </a:lnTo>
                  <a:lnTo>
                    <a:pt x="370586" y="38100"/>
                  </a:lnTo>
                  <a:cubicBezTo>
                    <a:pt x="186944" y="38100"/>
                    <a:pt x="38100" y="186944"/>
                    <a:pt x="38100" y="370586"/>
                  </a:cubicBezTo>
                  <a:close/>
                </a:path>
              </a:pathLst>
            </a:custGeom>
            <a:solidFill>
              <a:srgbClr val="29DDDA"/>
            </a:solidFill>
          </p:spPr>
        </p:sp>
      </p:grpSp>
      <p:sp>
        <p:nvSpPr>
          <p:cNvPr id="16" name="TextBox 16"/>
          <p:cNvSpPr txBox="1"/>
          <p:nvPr/>
        </p:nvSpPr>
        <p:spPr>
          <a:xfrm>
            <a:off x="9437786" y="5171629"/>
            <a:ext cx="173831" cy="274439"/>
          </a:xfrm>
          <a:prstGeom prst="rect">
            <a:avLst/>
          </a:prstGeom>
        </p:spPr>
        <p:txBody>
          <a:bodyPr lIns="0" tIns="0" rIns="0" bIns="0" rtlCol="0" anchor="t">
            <a:spAutoFit/>
          </a:bodyPr>
          <a:lstStyle/>
          <a:p>
            <a:pPr algn="ctr">
              <a:lnSpc>
                <a:spcPts val="2437"/>
              </a:lnSpc>
            </a:pPr>
            <a:r>
              <a:rPr lang="en-US" sz="2437" b="1">
                <a:solidFill>
                  <a:srgbClr val="E0E4E6"/>
                </a:solidFill>
                <a:latin typeface="Arimo Bold"/>
                <a:ea typeface="Arimo Bold"/>
                <a:cs typeface="Arimo Bold"/>
                <a:sym typeface="Arimo Bold"/>
              </a:rPr>
              <a:t>2</a:t>
            </a:r>
          </a:p>
        </p:txBody>
      </p:sp>
      <p:sp>
        <p:nvSpPr>
          <p:cNvPr id="17" name="TextBox 17"/>
          <p:cNvSpPr txBox="1"/>
          <p:nvPr/>
        </p:nvSpPr>
        <p:spPr>
          <a:xfrm>
            <a:off x="10022681" y="5007174"/>
            <a:ext cx="2604046" cy="344537"/>
          </a:xfrm>
          <a:prstGeom prst="rect">
            <a:avLst/>
          </a:prstGeom>
        </p:spPr>
        <p:txBody>
          <a:bodyPr lIns="0" tIns="0" rIns="0" bIns="0" rtlCol="0" anchor="t">
            <a:spAutoFit/>
          </a:bodyPr>
          <a:lstStyle/>
          <a:p>
            <a:pPr algn="l">
              <a:lnSpc>
                <a:spcPts val="2562"/>
              </a:lnSpc>
            </a:pPr>
            <a:r>
              <a:rPr lang="en-US" sz="2000" b="1">
                <a:solidFill>
                  <a:srgbClr val="E0E4E6"/>
                </a:solidFill>
                <a:latin typeface="Arimo Bold"/>
                <a:ea typeface="Arimo Bold"/>
                <a:cs typeface="Arimo Bold"/>
                <a:sym typeface="Arimo Bold"/>
              </a:rPr>
              <a:t>Importance</a:t>
            </a:r>
          </a:p>
        </p:txBody>
      </p:sp>
      <p:sp>
        <p:nvSpPr>
          <p:cNvPr id="18" name="TextBox 18"/>
          <p:cNvSpPr txBox="1"/>
          <p:nvPr/>
        </p:nvSpPr>
        <p:spPr>
          <a:xfrm>
            <a:off x="10022681" y="5416004"/>
            <a:ext cx="6613624" cy="1576388"/>
          </a:xfrm>
          <a:prstGeom prst="rect">
            <a:avLst/>
          </a:prstGeom>
        </p:spPr>
        <p:txBody>
          <a:bodyPr lIns="0" tIns="0" rIns="0" bIns="0" rtlCol="0" anchor="t">
            <a:spAutoFit/>
          </a:bodyPr>
          <a:lstStyle/>
          <a:p>
            <a:pPr algn="l">
              <a:lnSpc>
                <a:spcPts val="2937"/>
              </a:lnSpc>
            </a:pPr>
            <a:r>
              <a:rPr lang="en-US" sz="1812">
                <a:solidFill>
                  <a:srgbClr val="E0E4E6"/>
                </a:solidFill>
                <a:latin typeface="Barlow"/>
                <a:ea typeface="Barlow"/>
                <a:cs typeface="Barlow"/>
                <a:sym typeface="Barlow"/>
              </a:rPr>
              <a:t>Effective payroll management is crucial for businesses of all sizes. It ensures accurate and timely payments to employees, maintains compliance with labor laws, and minimizes errors and disputes.</a:t>
            </a:r>
          </a:p>
        </p:txBody>
      </p:sp>
      <p:grpSp>
        <p:nvGrpSpPr>
          <p:cNvPr id="19" name="Group 19"/>
          <p:cNvGrpSpPr/>
          <p:nvPr/>
        </p:nvGrpSpPr>
        <p:grpSpPr>
          <a:xfrm>
            <a:off x="1637407" y="7475935"/>
            <a:ext cx="555872" cy="555872"/>
            <a:chOff x="0" y="0"/>
            <a:chExt cx="741163" cy="741163"/>
          </a:xfrm>
        </p:grpSpPr>
        <p:sp>
          <p:nvSpPr>
            <p:cNvPr id="20" name="Freeform 20"/>
            <p:cNvSpPr/>
            <p:nvPr/>
          </p:nvSpPr>
          <p:spPr>
            <a:xfrm>
              <a:off x="19050" y="19050"/>
              <a:ext cx="703072" cy="703072"/>
            </a:xfrm>
            <a:custGeom>
              <a:avLst/>
              <a:gdLst/>
              <a:ahLst/>
              <a:cxnLst/>
              <a:rect l="l" t="t" r="r" b="b"/>
              <a:pathLst>
                <a:path w="703072" h="703072">
                  <a:moveTo>
                    <a:pt x="0" y="351536"/>
                  </a:moveTo>
                  <a:cubicBezTo>
                    <a:pt x="0" y="157353"/>
                    <a:pt x="157353" y="0"/>
                    <a:pt x="351536" y="0"/>
                  </a:cubicBezTo>
                  <a:cubicBezTo>
                    <a:pt x="545719" y="0"/>
                    <a:pt x="703072" y="157353"/>
                    <a:pt x="703072" y="351536"/>
                  </a:cubicBezTo>
                  <a:cubicBezTo>
                    <a:pt x="703072" y="545719"/>
                    <a:pt x="545719" y="703072"/>
                    <a:pt x="351536" y="703072"/>
                  </a:cubicBezTo>
                  <a:cubicBezTo>
                    <a:pt x="157353" y="703072"/>
                    <a:pt x="0" y="545719"/>
                    <a:pt x="0" y="351536"/>
                  </a:cubicBezTo>
                  <a:close/>
                </a:path>
              </a:pathLst>
            </a:custGeom>
            <a:solidFill>
              <a:srgbClr val="0A081B"/>
            </a:solidFill>
          </p:spPr>
        </p:sp>
        <p:sp>
          <p:nvSpPr>
            <p:cNvPr id="21" name="Freeform 21"/>
            <p:cNvSpPr/>
            <p:nvPr/>
          </p:nvSpPr>
          <p:spPr>
            <a:xfrm>
              <a:off x="0" y="0"/>
              <a:ext cx="741172" cy="741172"/>
            </a:xfrm>
            <a:custGeom>
              <a:avLst/>
              <a:gdLst/>
              <a:ahLst/>
              <a:cxnLst/>
              <a:rect l="l" t="t" r="r" b="b"/>
              <a:pathLst>
                <a:path w="741172" h="741172">
                  <a:moveTo>
                    <a:pt x="0" y="370586"/>
                  </a:moveTo>
                  <a:cubicBezTo>
                    <a:pt x="0" y="165862"/>
                    <a:pt x="165862" y="0"/>
                    <a:pt x="370586" y="0"/>
                  </a:cubicBezTo>
                  <a:cubicBezTo>
                    <a:pt x="376428" y="0"/>
                    <a:pt x="381889" y="2667"/>
                    <a:pt x="385445" y="7112"/>
                  </a:cubicBezTo>
                  <a:lnTo>
                    <a:pt x="370586" y="19050"/>
                  </a:lnTo>
                  <a:lnTo>
                    <a:pt x="370586" y="0"/>
                  </a:lnTo>
                  <a:lnTo>
                    <a:pt x="370586" y="19050"/>
                  </a:lnTo>
                  <a:lnTo>
                    <a:pt x="370586" y="0"/>
                  </a:lnTo>
                  <a:cubicBezTo>
                    <a:pt x="575310" y="0"/>
                    <a:pt x="741172" y="165862"/>
                    <a:pt x="741172" y="370586"/>
                  </a:cubicBezTo>
                  <a:cubicBezTo>
                    <a:pt x="741172" y="375666"/>
                    <a:pt x="739140" y="380492"/>
                    <a:pt x="735584" y="384048"/>
                  </a:cubicBezTo>
                  <a:lnTo>
                    <a:pt x="722122" y="370586"/>
                  </a:lnTo>
                  <a:lnTo>
                    <a:pt x="741172" y="370586"/>
                  </a:lnTo>
                  <a:cubicBezTo>
                    <a:pt x="741172" y="575310"/>
                    <a:pt x="575310" y="741172"/>
                    <a:pt x="370586" y="741172"/>
                  </a:cubicBezTo>
                  <a:lnTo>
                    <a:pt x="370586" y="722122"/>
                  </a:lnTo>
                  <a:lnTo>
                    <a:pt x="370586" y="703072"/>
                  </a:lnTo>
                  <a:lnTo>
                    <a:pt x="370586" y="722122"/>
                  </a:lnTo>
                  <a:lnTo>
                    <a:pt x="370586" y="741172"/>
                  </a:lnTo>
                  <a:cubicBezTo>
                    <a:pt x="165862" y="741172"/>
                    <a:pt x="0" y="575310"/>
                    <a:pt x="0" y="370586"/>
                  </a:cubicBezTo>
                  <a:lnTo>
                    <a:pt x="19050" y="370586"/>
                  </a:lnTo>
                  <a:lnTo>
                    <a:pt x="0" y="370586"/>
                  </a:lnTo>
                  <a:moveTo>
                    <a:pt x="38100" y="370586"/>
                  </a:moveTo>
                  <a:lnTo>
                    <a:pt x="19050" y="370586"/>
                  </a:lnTo>
                  <a:lnTo>
                    <a:pt x="38100" y="370586"/>
                  </a:lnTo>
                  <a:cubicBezTo>
                    <a:pt x="38100" y="554228"/>
                    <a:pt x="186944" y="703072"/>
                    <a:pt x="370586" y="703072"/>
                  </a:cubicBezTo>
                  <a:cubicBezTo>
                    <a:pt x="381127" y="703072"/>
                    <a:pt x="389636" y="711581"/>
                    <a:pt x="389636" y="722122"/>
                  </a:cubicBezTo>
                  <a:cubicBezTo>
                    <a:pt x="389636" y="732663"/>
                    <a:pt x="381127" y="741172"/>
                    <a:pt x="370586" y="741172"/>
                  </a:cubicBezTo>
                  <a:cubicBezTo>
                    <a:pt x="360045" y="741172"/>
                    <a:pt x="351536" y="732663"/>
                    <a:pt x="351536" y="722122"/>
                  </a:cubicBezTo>
                  <a:cubicBezTo>
                    <a:pt x="351536" y="711581"/>
                    <a:pt x="360045" y="703072"/>
                    <a:pt x="370586" y="703072"/>
                  </a:cubicBezTo>
                  <a:cubicBezTo>
                    <a:pt x="554228" y="703072"/>
                    <a:pt x="703072" y="554228"/>
                    <a:pt x="703072" y="370586"/>
                  </a:cubicBezTo>
                  <a:cubicBezTo>
                    <a:pt x="703072" y="365506"/>
                    <a:pt x="705104" y="360680"/>
                    <a:pt x="708660" y="357124"/>
                  </a:cubicBezTo>
                  <a:lnTo>
                    <a:pt x="722122" y="370586"/>
                  </a:lnTo>
                  <a:lnTo>
                    <a:pt x="703072" y="370586"/>
                  </a:lnTo>
                  <a:cubicBezTo>
                    <a:pt x="703072" y="186944"/>
                    <a:pt x="554228" y="38100"/>
                    <a:pt x="370586" y="38100"/>
                  </a:cubicBezTo>
                  <a:cubicBezTo>
                    <a:pt x="364744" y="38100"/>
                    <a:pt x="359283" y="35433"/>
                    <a:pt x="355727" y="30988"/>
                  </a:cubicBezTo>
                  <a:lnTo>
                    <a:pt x="370586" y="19050"/>
                  </a:lnTo>
                  <a:lnTo>
                    <a:pt x="370586" y="38100"/>
                  </a:lnTo>
                  <a:cubicBezTo>
                    <a:pt x="186944" y="38100"/>
                    <a:pt x="38100" y="186944"/>
                    <a:pt x="38100" y="370586"/>
                  </a:cubicBezTo>
                  <a:close/>
                </a:path>
              </a:pathLst>
            </a:custGeom>
            <a:solidFill>
              <a:srgbClr val="37A7E7"/>
            </a:solidFill>
          </p:spPr>
        </p:sp>
      </p:grpSp>
      <p:sp>
        <p:nvSpPr>
          <p:cNvPr id="22" name="TextBox 22"/>
          <p:cNvSpPr txBox="1"/>
          <p:nvPr/>
        </p:nvSpPr>
        <p:spPr>
          <a:xfrm>
            <a:off x="1823889" y="7635628"/>
            <a:ext cx="182910" cy="274439"/>
          </a:xfrm>
          <a:prstGeom prst="rect">
            <a:avLst/>
          </a:prstGeom>
        </p:spPr>
        <p:txBody>
          <a:bodyPr lIns="0" tIns="0" rIns="0" bIns="0" rtlCol="0" anchor="t">
            <a:spAutoFit/>
          </a:bodyPr>
          <a:lstStyle/>
          <a:p>
            <a:pPr algn="ctr">
              <a:lnSpc>
                <a:spcPts val="2437"/>
              </a:lnSpc>
            </a:pPr>
            <a:r>
              <a:rPr lang="en-US" sz="2437" b="1">
                <a:solidFill>
                  <a:srgbClr val="E0E4E6"/>
                </a:solidFill>
                <a:latin typeface="Arimo Bold"/>
                <a:ea typeface="Arimo Bold"/>
                <a:cs typeface="Arimo Bold"/>
                <a:sym typeface="Arimo Bold"/>
              </a:rPr>
              <a:t>3</a:t>
            </a:r>
          </a:p>
        </p:txBody>
      </p:sp>
      <p:sp>
        <p:nvSpPr>
          <p:cNvPr id="23" name="TextBox 23"/>
          <p:cNvSpPr txBox="1"/>
          <p:nvPr/>
        </p:nvSpPr>
        <p:spPr>
          <a:xfrm>
            <a:off x="2413248" y="7471173"/>
            <a:ext cx="2604046" cy="344537"/>
          </a:xfrm>
          <a:prstGeom prst="rect">
            <a:avLst/>
          </a:prstGeom>
        </p:spPr>
        <p:txBody>
          <a:bodyPr lIns="0" tIns="0" rIns="0" bIns="0" rtlCol="0" anchor="t">
            <a:spAutoFit/>
          </a:bodyPr>
          <a:lstStyle/>
          <a:p>
            <a:pPr algn="l">
              <a:lnSpc>
                <a:spcPts val="2562"/>
              </a:lnSpc>
            </a:pPr>
            <a:r>
              <a:rPr lang="en-US" sz="2000" b="1">
                <a:solidFill>
                  <a:srgbClr val="E0E4E6"/>
                </a:solidFill>
                <a:latin typeface="Arimo Bold"/>
                <a:ea typeface="Arimo Bold"/>
                <a:cs typeface="Arimo Bold"/>
                <a:sym typeface="Arimo Bold"/>
              </a:rPr>
              <a:t>Key Features</a:t>
            </a:r>
          </a:p>
        </p:txBody>
      </p:sp>
      <p:sp>
        <p:nvSpPr>
          <p:cNvPr id="24" name="TextBox 24"/>
          <p:cNvSpPr txBox="1"/>
          <p:nvPr/>
        </p:nvSpPr>
        <p:spPr>
          <a:xfrm>
            <a:off x="2413248" y="7880002"/>
            <a:ext cx="6613624" cy="1201341"/>
          </a:xfrm>
          <a:prstGeom prst="rect">
            <a:avLst/>
          </a:prstGeom>
        </p:spPr>
        <p:txBody>
          <a:bodyPr lIns="0" tIns="0" rIns="0" bIns="0" rtlCol="0" anchor="t">
            <a:spAutoFit/>
          </a:bodyPr>
          <a:lstStyle/>
          <a:p>
            <a:pPr algn="l">
              <a:lnSpc>
                <a:spcPts val="2937"/>
              </a:lnSpc>
            </a:pPr>
            <a:r>
              <a:rPr lang="en-US" sz="1812">
                <a:solidFill>
                  <a:srgbClr val="E0E4E6"/>
                </a:solidFill>
                <a:latin typeface="Barlow"/>
                <a:ea typeface="Barlow"/>
                <a:cs typeface="Barlow"/>
                <a:sym typeface="Barlow"/>
              </a:rPr>
              <a:t>Payroll systems typically offer features such as time and attendance tracking, salary calculation, tax filing, direct deposit, reporting, and employee self-service portals.</a:t>
            </a:r>
          </a:p>
        </p:txBody>
      </p:sp>
      <p:grpSp>
        <p:nvGrpSpPr>
          <p:cNvPr id="25" name="Group 25"/>
          <p:cNvGrpSpPr/>
          <p:nvPr/>
        </p:nvGrpSpPr>
        <p:grpSpPr>
          <a:xfrm>
            <a:off x="9246840" y="7475935"/>
            <a:ext cx="555872" cy="555872"/>
            <a:chOff x="0" y="0"/>
            <a:chExt cx="741163" cy="741163"/>
          </a:xfrm>
        </p:grpSpPr>
        <p:sp>
          <p:nvSpPr>
            <p:cNvPr id="26" name="Freeform 26"/>
            <p:cNvSpPr/>
            <p:nvPr/>
          </p:nvSpPr>
          <p:spPr>
            <a:xfrm>
              <a:off x="19050" y="19050"/>
              <a:ext cx="703072" cy="703072"/>
            </a:xfrm>
            <a:custGeom>
              <a:avLst/>
              <a:gdLst/>
              <a:ahLst/>
              <a:cxnLst/>
              <a:rect l="l" t="t" r="r" b="b"/>
              <a:pathLst>
                <a:path w="703072" h="703072">
                  <a:moveTo>
                    <a:pt x="0" y="351536"/>
                  </a:moveTo>
                  <a:cubicBezTo>
                    <a:pt x="0" y="157353"/>
                    <a:pt x="157353" y="0"/>
                    <a:pt x="351536" y="0"/>
                  </a:cubicBezTo>
                  <a:cubicBezTo>
                    <a:pt x="545719" y="0"/>
                    <a:pt x="703072" y="157353"/>
                    <a:pt x="703072" y="351536"/>
                  </a:cubicBezTo>
                  <a:cubicBezTo>
                    <a:pt x="703072" y="545719"/>
                    <a:pt x="545719" y="703072"/>
                    <a:pt x="351536" y="703072"/>
                  </a:cubicBezTo>
                  <a:cubicBezTo>
                    <a:pt x="157353" y="703072"/>
                    <a:pt x="0" y="545719"/>
                    <a:pt x="0" y="351536"/>
                  </a:cubicBezTo>
                  <a:close/>
                </a:path>
              </a:pathLst>
            </a:custGeom>
            <a:solidFill>
              <a:srgbClr val="0A081B"/>
            </a:solidFill>
          </p:spPr>
        </p:sp>
        <p:sp>
          <p:nvSpPr>
            <p:cNvPr id="27" name="Freeform 27"/>
            <p:cNvSpPr/>
            <p:nvPr/>
          </p:nvSpPr>
          <p:spPr>
            <a:xfrm>
              <a:off x="0" y="0"/>
              <a:ext cx="741172" cy="741172"/>
            </a:xfrm>
            <a:custGeom>
              <a:avLst/>
              <a:gdLst/>
              <a:ahLst/>
              <a:cxnLst/>
              <a:rect l="l" t="t" r="r" b="b"/>
              <a:pathLst>
                <a:path w="741172" h="741172">
                  <a:moveTo>
                    <a:pt x="0" y="370586"/>
                  </a:moveTo>
                  <a:cubicBezTo>
                    <a:pt x="0" y="165862"/>
                    <a:pt x="165862" y="0"/>
                    <a:pt x="370586" y="0"/>
                  </a:cubicBezTo>
                  <a:cubicBezTo>
                    <a:pt x="376428" y="0"/>
                    <a:pt x="381889" y="2667"/>
                    <a:pt x="385445" y="7112"/>
                  </a:cubicBezTo>
                  <a:lnTo>
                    <a:pt x="370586" y="19050"/>
                  </a:lnTo>
                  <a:lnTo>
                    <a:pt x="370586" y="0"/>
                  </a:lnTo>
                  <a:lnTo>
                    <a:pt x="370586" y="19050"/>
                  </a:lnTo>
                  <a:lnTo>
                    <a:pt x="370586" y="0"/>
                  </a:lnTo>
                  <a:cubicBezTo>
                    <a:pt x="575310" y="0"/>
                    <a:pt x="741172" y="165862"/>
                    <a:pt x="741172" y="370586"/>
                  </a:cubicBezTo>
                  <a:cubicBezTo>
                    <a:pt x="741172" y="375666"/>
                    <a:pt x="739140" y="380492"/>
                    <a:pt x="735584" y="384048"/>
                  </a:cubicBezTo>
                  <a:lnTo>
                    <a:pt x="722122" y="370586"/>
                  </a:lnTo>
                  <a:lnTo>
                    <a:pt x="741172" y="370586"/>
                  </a:lnTo>
                  <a:cubicBezTo>
                    <a:pt x="741172" y="575310"/>
                    <a:pt x="575310" y="741172"/>
                    <a:pt x="370586" y="741172"/>
                  </a:cubicBezTo>
                  <a:lnTo>
                    <a:pt x="370586" y="722122"/>
                  </a:lnTo>
                  <a:lnTo>
                    <a:pt x="370586" y="703072"/>
                  </a:lnTo>
                  <a:lnTo>
                    <a:pt x="370586" y="722122"/>
                  </a:lnTo>
                  <a:lnTo>
                    <a:pt x="370586" y="741172"/>
                  </a:lnTo>
                  <a:cubicBezTo>
                    <a:pt x="165862" y="741172"/>
                    <a:pt x="0" y="575310"/>
                    <a:pt x="0" y="370586"/>
                  </a:cubicBezTo>
                  <a:lnTo>
                    <a:pt x="19050" y="370586"/>
                  </a:lnTo>
                  <a:lnTo>
                    <a:pt x="0" y="370586"/>
                  </a:lnTo>
                  <a:moveTo>
                    <a:pt x="38100" y="370586"/>
                  </a:moveTo>
                  <a:lnTo>
                    <a:pt x="19050" y="370586"/>
                  </a:lnTo>
                  <a:lnTo>
                    <a:pt x="38100" y="370586"/>
                  </a:lnTo>
                  <a:cubicBezTo>
                    <a:pt x="38100" y="554228"/>
                    <a:pt x="186944" y="703072"/>
                    <a:pt x="370586" y="703072"/>
                  </a:cubicBezTo>
                  <a:cubicBezTo>
                    <a:pt x="381127" y="703072"/>
                    <a:pt x="389636" y="711581"/>
                    <a:pt x="389636" y="722122"/>
                  </a:cubicBezTo>
                  <a:cubicBezTo>
                    <a:pt x="389636" y="732663"/>
                    <a:pt x="381127" y="741172"/>
                    <a:pt x="370586" y="741172"/>
                  </a:cubicBezTo>
                  <a:cubicBezTo>
                    <a:pt x="360045" y="741172"/>
                    <a:pt x="351536" y="732663"/>
                    <a:pt x="351536" y="722122"/>
                  </a:cubicBezTo>
                  <a:cubicBezTo>
                    <a:pt x="351536" y="711581"/>
                    <a:pt x="360045" y="703072"/>
                    <a:pt x="370586" y="703072"/>
                  </a:cubicBezTo>
                  <a:cubicBezTo>
                    <a:pt x="554228" y="703072"/>
                    <a:pt x="703072" y="554228"/>
                    <a:pt x="703072" y="370586"/>
                  </a:cubicBezTo>
                  <a:cubicBezTo>
                    <a:pt x="703072" y="365506"/>
                    <a:pt x="705104" y="360680"/>
                    <a:pt x="708660" y="357124"/>
                  </a:cubicBezTo>
                  <a:lnTo>
                    <a:pt x="722122" y="370586"/>
                  </a:lnTo>
                  <a:lnTo>
                    <a:pt x="703072" y="370586"/>
                  </a:lnTo>
                  <a:cubicBezTo>
                    <a:pt x="703072" y="186944"/>
                    <a:pt x="554228" y="38100"/>
                    <a:pt x="370586" y="38100"/>
                  </a:cubicBezTo>
                  <a:cubicBezTo>
                    <a:pt x="364744" y="38100"/>
                    <a:pt x="359283" y="35433"/>
                    <a:pt x="355727" y="30988"/>
                  </a:cubicBezTo>
                  <a:lnTo>
                    <a:pt x="370586" y="19050"/>
                  </a:lnTo>
                  <a:lnTo>
                    <a:pt x="370586" y="38100"/>
                  </a:lnTo>
                  <a:cubicBezTo>
                    <a:pt x="186944" y="38100"/>
                    <a:pt x="38100" y="186944"/>
                    <a:pt x="38100" y="370586"/>
                  </a:cubicBezTo>
                  <a:close/>
                </a:path>
              </a:pathLst>
            </a:custGeom>
            <a:solidFill>
              <a:srgbClr val="091231"/>
            </a:solidFill>
          </p:spPr>
        </p:sp>
      </p:grpSp>
      <p:sp>
        <p:nvSpPr>
          <p:cNvPr id="28" name="TextBox 28"/>
          <p:cNvSpPr txBox="1"/>
          <p:nvPr/>
        </p:nvSpPr>
        <p:spPr>
          <a:xfrm>
            <a:off x="9436448" y="7635628"/>
            <a:ext cx="176510" cy="274439"/>
          </a:xfrm>
          <a:prstGeom prst="rect">
            <a:avLst/>
          </a:prstGeom>
        </p:spPr>
        <p:txBody>
          <a:bodyPr lIns="0" tIns="0" rIns="0" bIns="0" rtlCol="0" anchor="t">
            <a:spAutoFit/>
          </a:bodyPr>
          <a:lstStyle/>
          <a:p>
            <a:pPr algn="ctr">
              <a:lnSpc>
                <a:spcPts val="2437"/>
              </a:lnSpc>
            </a:pPr>
            <a:r>
              <a:rPr lang="en-US" sz="2437" b="1">
                <a:solidFill>
                  <a:srgbClr val="E0E4E6"/>
                </a:solidFill>
                <a:latin typeface="Arimo Bold"/>
                <a:ea typeface="Arimo Bold"/>
                <a:cs typeface="Arimo Bold"/>
                <a:sym typeface="Arimo Bold"/>
              </a:rPr>
              <a:t>4</a:t>
            </a:r>
          </a:p>
        </p:txBody>
      </p:sp>
      <p:sp>
        <p:nvSpPr>
          <p:cNvPr id="29" name="TextBox 29"/>
          <p:cNvSpPr txBox="1"/>
          <p:nvPr/>
        </p:nvSpPr>
        <p:spPr>
          <a:xfrm>
            <a:off x="10022681" y="7471173"/>
            <a:ext cx="2604046" cy="344537"/>
          </a:xfrm>
          <a:prstGeom prst="rect">
            <a:avLst/>
          </a:prstGeom>
        </p:spPr>
        <p:txBody>
          <a:bodyPr lIns="0" tIns="0" rIns="0" bIns="0" rtlCol="0" anchor="t">
            <a:spAutoFit/>
          </a:bodyPr>
          <a:lstStyle/>
          <a:p>
            <a:pPr algn="l">
              <a:lnSpc>
                <a:spcPts val="2562"/>
              </a:lnSpc>
            </a:pPr>
            <a:r>
              <a:rPr lang="en-US" sz="2000" b="1">
                <a:solidFill>
                  <a:srgbClr val="E0E4E6"/>
                </a:solidFill>
                <a:latin typeface="Arimo Bold"/>
                <a:ea typeface="Arimo Bold"/>
                <a:cs typeface="Arimo Bold"/>
                <a:sym typeface="Arimo Bold"/>
              </a:rPr>
              <a:t>Benefits</a:t>
            </a:r>
          </a:p>
        </p:txBody>
      </p:sp>
      <p:sp>
        <p:nvSpPr>
          <p:cNvPr id="30" name="TextBox 30"/>
          <p:cNvSpPr txBox="1"/>
          <p:nvPr/>
        </p:nvSpPr>
        <p:spPr>
          <a:xfrm>
            <a:off x="10022681" y="7880002"/>
            <a:ext cx="6613624" cy="1576388"/>
          </a:xfrm>
          <a:prstGeom prst="rect">
            <a:avLst/>
          </a:prstGeom>
        </p:spPr>
        <p:txBody>
          <a:bodyPr lIns="0" tIns="0" rIns="0" bIns="0" rtlCol="0" anchor="t">
            <a:spAutoFit/>
          </a:bodyPr>
          <a:lstStyle/>
          <a:p>
            <a:pPr algn="l">
              <a:lnSpc>
                <a:spcPts val="2937"/>
              </a:lnSpc>
            </a:pPr>
            <a:r>
              <a:rPr lang="en-US" sz="1812">
                <a:solidFill>
                  <a:srgbClr val="E0E4E6"/>
                </a:solidFill>
                <a:latin typeface="Barlow"/>
                <a:ea typeface="Barlow"/>
                <a:cs typeface="Barlow"/>
                <a:sym typeface="Barlow"/>
              </a:rPr>
              <a:t>The benefits of using a payroll management system include increased efficiency, reduced errors, improved compliance, enhanced employee satisfaction, and better financial management.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81B">
                <a:alpha val="74902"/>
              </a:srgbClr>
            </a:solidFill>
          </p:spPr>
        </p:sp>
      </p:grpSp>
      <p:sp>
        <p:nvSpPr>
          <p:cNvPr id="5" name="TextBox 5"/>
          <p:cNvSpPr txBox="1"/>
          <p:nvPr/>
        </p:nvSpPr>
        <p:spPr>
          <a:xfrm>
            <a:off x="1651695" y="2068860"/>
            <a:ext cx="15340905" cy="801310"/>
          </a:xfrm>
          <a:prstGeom prst="rect">
            <a:avLst/>
          </a:prstGeom>
        </p:spPr>
        <p:txBody>
          <a:bodyPr wrap="square" lIns="0" tIns="0" rIns="0" bIns="0" rtlCol="0" anchor="t">
            <a:spAutoFit/>
          </a:bodyPr>
          <a:lstStyle/>
          <a:p>
            <a:pPr algn="l">
              <a:lnSpc>
                <a:spcPts val="6749"/>
              </a:lnSpc>
            </a:pPr>
            <a:r>
              <a:rPr lang="en-US" sz="5374" b="1" dirty="0">
                <a:solidFill>
                  <a:srgbClr val="F0FCFF"/>
                </a:solidFill>
                <a:latin typeface="Arimo Bold"/>
                <a:ea typeface="Arimo Bold"/>
                <a:cs typeface="Arimo Bold"/>
                <a:sym typeface="Arimo Bold"/>
              </a:rPr>
              <a:t>Components of a Payroll Management System</a:t>
            </a:r>
          </a:p>
        </p:txBody>
      </p:sp>
      <p:sp>
        <p:nvSpPr>
          <p:cNvPr id="6" name="TextBox 6"/>
          <p:cNvSpPr txBox="1"/>
          <p:nvPr/>
        </p:nvSpPr>
        <p:spPr>
          <a:xfrm>
            <a:off x="1651695" y="3726061"/>
            <a:ext cx="4492377" cy="885825"/>
          </a:xfrm>
          <a:prstGeom prst="rect">
            <a:avLst/>
          </a:prstGeom>
        </p:spPr>
        <p:txBody>
          <a:bodyPr lIns="0" tIns="0" rIns="0" bIns="0" rtlCol="0" anchor="t">
            <a:spAutoFit/>
          </a:bodyPr>
          <a:lstStyle/>
          <a:p>
            <a:pPr algn="l">
              <a:lnSpc>
                <a:spcPts val="3374"/>
              </a:lnSpc>
            </a:pPr>
            <a:r>
              <a:rPr lang="en-US" sz="2687" b="1">
                <a:solidFill>
                  <a:srgbClr val="F0FCFF"/>
                </a:solidFill>
                <a:latin typeface="Arimo Bold"/>
                <a:ea typeface="Arimo Bold"/>
                <a:cs typeface="Arimo Bold"/>
                <a:sym typeface="Arimo Bold"/>
              </a:rPr>
              <a:t>Employee Data Management</a:t>
            </a:r>
          </a:p>
        </p:txBody>
      </p:sp>
      <p:sp>
        <p:nvSpPr>
          <p:cNvPr id="7" name="TextBox 7"/>
          <p:cNvSpPr txBox="1"/>
          <p:nvPr/>
        </p:nvSpPr>
        <p:spPr>
          <a:xfrm>
            <a:off x="1651695" y="4815631"/>
            <a:ext cx="4492377" cy="3067645"/>
          </a:xfrm>
          <a:prstGeom prst="rect">
            <a:avLst/>
          </a:prstGeom>
        </p:spPr>
        <p:txBody>
          <a:bodyPr lIns="0" tIns="0" rIns="0" bIns="0" rtlCol="0" anchor="t">
            <a:spAutoFit/>
          </a:bodyPr>
          <a:lstStyle/>
          <a:p>
            <a:pPr algn="l">
              <a:lnSpc>
                <a:spcPts val="3875"/>
              </a:lnSpc>
            </a:pPr>
            <a:r>
              <a:rPr lang="en-US" sz="2375">
                <a:solidFill>
                  <a:srgbClr val="E0E4E6"/>
                </a:solidFill>
                <a:latin typeface="Barlow"/>
                <a:ea typeface="Barlow"/>
                <a:cs typeface="Barlow"/>
                <a:sym typeface="Barlow"/>
              </a:rPr>
              <a:t>The system stores and manages employee information such as names, addresses, tax IDs, pay rates, and benefits. This data is used to calculate wages and deductions accurately.</a:t>
            </a:r>
          </a:p>
        </p:txBody>
      </p:sp>
      <p:sp>
        <p:nvSpPr>
          <p:cNvPr id="8" name="TextBox 8"/>
          <p:cNvSpPr txBox="1"/>
          <p:nvPr/>
        </p:nvSpPr>
        <p:spPr>
          <a:xfrm>
            <a:off x="6906369" y="3726061"/>
            <a:ext cx="4492378" cy="885825"/>
          </a:xfrm>
          <a:prstGeom prst="rect">
            <a:avLst/>
          </a:prstGeom>
        </p:spPr>
        <p:txBody>
          <a:bodyPr lIns="0" tIns="0" rIns="0" bIns="0" rtlCol="0" anchor="t">
            <a:spAutoFit/>
          </a:bodyPr>
          <a:lstStyle/>
          <a:p>
            <a:pPr algn="l">
              <a:lnSpc>
                <a:spcPts val="3374"/>
              </a:lnSpc>
            </a:pPr>
            <a:r>
              <a:rPr lang="en-US" sz="2687" b="1">
                <a:solidFill>
                  <a:srgbClr val="F0FCFF"/>
                </a:solidFill>
                <a:latin typeface="Arimo Bold"/>
                <a:ea typeface="Arimo Bold"/>
                <a:cs typeface="Arimo Bold"/>
                <a:sym typeface="Arimo Bold"/>
              </a:rPr>
              <a:t>Time and Attendance Tracking</a:t>
            </a:r>
          </a:p>
        </p:txBody>
      </p:sp>
      <p:sp>
        <p:nvSpPr>
          <p:cNvPr id="9" name="TextBox 9"/>
          <p:cNvSpPr txBox="1"/>
          <p:nvPr/>
        </p:nvSpPr>
        <p:spPr>
          <a:xfrm>
            <a:off x="6906369" y="4815631"/>
            <a:ext cx="4492378" cy="2573834"/>
          </a:xfrm>
          <a:prstGeom prst="rect">
            <a:avLst/>
          </a:prstGeom>
        </p:spPr>
        <p:txBody>
          <a:bodyPr lIns="0" tIns="0" rIns="0" bIns="0" rtlCol="0" anchor="t">
            <a:spAutoFit/>
          </a:bodyPr>
          <a:lstStyle/>
          <a:p>
            <a:pPr algn="l">
              <a:lnSpc>
                <a:spcPts val="3875"/>
              </a:lnSpc>
            </a:pPr>
            <a:r>
              <a:rPr lang="en-US" sz="2375">
                <a:solidFill>
                  <a:srgbClr val="E0E4E6"/>
                </a:solidFill>
                <a:latin typeface="Barlow"/>
                <a:ea typeface="Barlow"/>
                <a:cs typeface="Barlow"/>
                <a:sym typeface="Barlow"/>
              </a:rPr>
              <a:t>The system tracks employee work hours, overtime, sick leave, and vacation time. This information is used to calculate total hours worked for payroll purposes.</a:t>
            </a:r>
          </a:p>
        </p:txBody>
      </p:sp>
      <p:sp>
        <p:nvSpPr>
          <p:cNvPr id="10" name="TextBox 10"/>
          <p:cNvSpPr txBox="1"/>
          <p:nvPr/>
        </p:nvSpPr>
        <p:spPr>
          <a:xfrm>
            <a:off x="12161043" y="3726061"/>
            <a:ext cx="4475261" cy="405432"/>
          </a:xfrm>
          <a:prstGeom prst="rect">
            <a:avLst/>
          </a:prstGeom>
        </p:spPr>
        <p:txBody>
          <a:bodyPr wrap="square" lIns="0" tIns="0" rIns="0" bIns="0" rtlCol="0" anchor="t">
            <a:spAutoFit/>
          </a:bodyPr>
          <a:lstStyle/>
          <a:p>
            <a:pPr algn="l">
              <a:lnSpc>
                <a:spcPts val="3374"/>
              </a:lnSpc>
            </a:pPr>
            <a:r>
              <a:rPr lang="en-US" sz="2687" b="1" dirty="0">
                <a:solidFill>
                  <a:srgbClr val="F0FCFF"/>
                </a:solidFill>
                <a:latin typeface="Arimo Bold"/>
                <a:ea typeface="Arimo Bold"/>
                <a:cs typeface="Arimo Bold"/>
                <a:sym typeface="Arimo Bold"/>
              </a:rPr>
              <a:t>Payroll Calculation Engine</a:t>
            </a:r>
          </a:p>
        </p:txBody>
      </p:sp>
      <p:sp>
        <p:nvSpPr>
          <p:cNvPr id="11" name="TextBox 11"/>
          <p:cNvSpPr txBox="1"/>
          <p:nvPr/>
        </p:nvSpPr>
        <p:spPr>
          <a:xfrm>
            <a:off x="12181825" y="4815630"/>
            <a:ext cx="4492378" cy="3067645"/>
          </a:xfrm>
          <a:prstGeom prst="rect">
            <a:avLst/>
          </a:prstGeom>
        </p:spPr>
        <p:txBody>
          <a:bodyPr lIns="0" tIns="0" rIns="0" bIns="0" rtlCol="0" anchor="t">
            <a:spAutoFit/>
          </a:bodyPr>
          <a:lstStyle/>
          <a:p>
            <a:pPr algn="l">
              <a:lnSpc>
                <a:spcPts val="3875"/>
              </a:lnSpc>
            </a:pPr>
            <a:r>
              <a:rPr lang="en-US" sz="2375" dirty="0">
                <a:solidFill>
                  <a:srgbClr val="E0E4E6"/>
                </a:solidFill>
                <a:latin typeface="Barlow"/>
                <a:ea typeface="Barlow"/>
                <a:cs typeface="Barlow"/>
                <a:sym typeface="Barlow"/>
              </a:rPr>
              <a:t>The system calculates gross pay, deductions, and net pay based on employee data, tax laws, and company policies. It generates pay slips and performs other related calculations.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81B">
                <a:alpha val="74902"/>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sp>
        <p:nvSpPr>
          <p:cNvPr id="6" name="TextBox 6"/>
          <p:cNvSpPr txBox="1"/>
          <p:nvPr/>
        </p:nvSpPr>
        <p:spPr>
          <a:xfrm>
            <a:off x="7724328" y="844154"/>
            <a:ext cx="10182671" cy="645241"/>
          </a:xfrm>
          <a:prstGeom prst="rect">
            <a:avLst/>
          </a:prstGeom>
        </p:spPr>
        <p:txBody>
          <a:bodyPr wrap="square" lIns="0" tIns="0" rIns="0" bIns="0" rtlCol="0" anchor="t">
            <a:spAutoFit/>
          </a:bodyPr>
          <a:lstStyle/>
          <a:p>
            <a:pPr algn="l">
              <a:lnSpc>
                <a:spcPts val="5374"/>
              </a:lnSpc>
            </a:pPr>
            <a:r>
              <a:rPr lang="en-US" sz="4312" b="1" dirty="0">
                <a:solidFill>
                  <a:srgbClr val="F0FCFF"/>
                </a:solidFill>
                <a:latin typeface="Arimo Bold"/>
                <a:ea typeface="Arimo Bold"/>
                <a:cs typeface="Arimo Bold"/>
                <a:sym typeface="Arimo Bold"/>
              </a:rPr>
              <a:t>Types of Payroll Management Systems</a:t>
            </a:r>
          </a:p>
        </p:txBody>
      </p:sp>
      <p:grpSp>
        <p:nvGrpSpPr>
          <p:cNvPr id="7" name="Group 7"/>
          <p:cNvGrpSpPr/>
          <p:nvPr/>
        </p:nvGrpSpPr>
        <p:grpSpPr>
          <a:xfrm>
            <a:off x="7710041" y="2604790"/>
            <a:ext cx="9725917" cy="2260550"/>
            <a:chOff x="0" y="0"/>
            <a:chExt cx="12967890" cy="3014067"/>
          </a:xfrm>
        </p:grpSpPr>
        <p:sp>
          <p:nvSpPr>
            <p:cNvPr id="8" name="Freeform 8"/>
            <p:cNvSpPr/>
            <p:nvPr/>
          </p:nvSpPr>
          <p:spPr>
            <a:xfrm>
              <a:off x="19050" y="19050"/>
              <a:ext cx="12929743" cy="2975991"/>
            </a:xfrm>
            <a:custGeom>
              <a:avLst/>
              <a:gdLst/>
              <a:ahLst/>
              <a:cxnLst/>
              <a:rect l="l" t="t" r="r" b="b"/>
              <a:pathLst>
                <a:path w="12929743" h="2975991">
                  <a:moveTo>
                    <a:pt x="0" y="495046"/>
                  </a:moveTo>
                  <a:cubicBezTo>
                    <a:pt x="0" y="221615"/>
                    <a:pt x="223774" y="0"/>
                    <a:pt x="499872" y="0"/>
                  </a:cubicBezTo>
                  <a:lnTo>
                    <a:pt x="12429871" y="0"/>
                  </a:lnTo>
                  <a:cubicBezTo>
                    <a:pt x="12705969" y="0"/>
                    <a:pt x="12929743" y="221615"/>
                    <a:pt x="12929743" y="495046"/>
                  </a:cubicBezTo>
                  <a:lnTo>
                    <a:pt x="12929743" y="2480945"/>
                  </a:lnTo>
                  <a:cubicBezTo>
                    <a:pt x="12929743" y="2754376"/>
                    <a:pt x="12705969" y="2975991"/>
                    <a:pt x="12429871" y="2975991"/>
                  </a:cubicBezTo>
                  <a:lnTo>
                    <a:pt x="499872" y="2975991"/>
                  </a:lnTo>
                  <a:cubicBezTo>
                    <a:pt x="223774" y="2975991"/>
                    <a:pt x="0" y="2754376"/>
                    <a:pt x="0" y="2480945"/>
                  </a:cubicBezTo>
                  <a:close/>
                </a:path>
              </a:pathLst>
            </a:custGeom>
            <a:solidFill>
              <a:srgbClr val="0A081B"/>
            </a:solidFill>
          </p:spPr>
        </p:sp>
        <p:sp>
          <p:nvSpPr>
            <p:cNvPr id="9" name="Freeform 9"/>
            <p:cNvSpPr/>
            <p:nvPr/>
          </p:nvSpPr>
          <p:spPr>
            <a:xfrm>
              <a:off x="0" y="0"/>
              <a:ext cx="12967843" cy="3014091"/>
            </a:xfrm>
            <a:custGeom>
              <a:avLst/>
              <a:gdLst/>
              <a:ahLst/>
              <a:cxnLst/>
              <a:rect l="l" t="t" r="r" b="b"/>
              <a:pathLst>
                <a:path w="12967843" h="3014091">
                  <a:moveTo>
                    <a:pt x="0" y="514096"/>
                  </a:moveTo>
                  <a:cubicBezTo>
                    <a:pt x="0" y="229997"/>
                    <a:pt x="232537" y="0"/>
                    <a:pt x="518922" y="0"/>
                  </a:cubicBezTo>
                  <a:lnTo>
                    <a:pt x="12448921" y="0"/>
                  </a:lnTo>
                  <a:lnTo>
                    <a:pt x="12448921" y="19050"/>
                  </a:lnTo>
                  <a:lnTo>
                    <a:pt x="12448921" y="0"/>
                  </a:lnTo>
                  <a:cubicBezTo>
                    <a:pt x="12735306" y="0"/>
                    <a:pt x="12967843" y="229997"/>
                    <a:pt x="12967843" y="514096"/>
                  </a:cubicBezTo>
                  <a:lnTo>
                    <a:pt x="12948793" y="514096"/>
                  </a:lnTo>
                  <a:lnTo>
                    <a:pt x="12967843" y="514096"/>
                  </a:lnTo>
                  <a:lnTo>
                    <a:pt x="12967843" y="2499995"/>
                  </a:lnTo>
                  <a:lnTo>
                    <a:pt x="12948793" y="2499995"/>
                  </a:lnTo>
                  <a:lnTo>
                    <a:pt x="12967843" y="2499995"/>
                  </a:lnTo>
                  <a:cubicBezTo>
                    <a:pt x="12967843" y="2784094"/>
                    <a:pt x="12735306" y="3014091"/>
                    <a:pt x="12448921" y="3014091"/>
                  </a:cubicBezTo>
                  <a:lnTo>
                    <a:pt x="12448921" y="2995041"/>
                  </a:lnTo>
                  <a:lnTo>
                    <a:pt x="12448921" y="3014091"/>
                  </a:lnTo>
                  <a:lnTo>
                    <a:pt x="518922" y="3014091"/>
                  </a:lnTo>
                  <a:lnTo>
                    <a:pt x="518922" y="2995041"/>
                  </a:lnTo>
                  <a:lnTo>
                    <a:pt x="518922" y="3014091"/>
                  </a:lnTo>
                  <a:cubicBezTo>
                    <a:pt x="232537" y="3014091"/>
                    <a:pt x="0" y="2784094"/>
                    <a:pt x="0" y="2499995"/>
                  </a:cubicBezTo>
                  <a:lnTo>
                    <a:pt x="0" y="514096"/>
                  </a:lnTo>
                  <a:lnTo>
                    <a:pt x="19050" y="514096"/>
                  </a:lnTo>
                  <a:lnTo>
                    <a:pt x="0" y="514096"/>
                  </a:lnTo>
                  <a:moveTo>
                    <a:pt x="38100" y="514096"/>
                  </a:moveTo>
                  <a:lnTo>
                    <a:pt x="38100" y="2499995"/>
                  </a:lnTo>
                  <a:lnTo>
                    <a:pt x="19050" y="2499995"/>
                  </a:lnTo>
                  <a:lnTo>
                    <a:pt x="38100" y="2499995"/>
                  </a:lnTo>
                  <a:cubicBezTo>
                    <a:pt x="38100" y="2762758"/>
                    <a:pt x="253238" y="2975991"/>
                    <a:pt x="518922" y="2975991"/>
                  </a:cubicBezTo>
                  <a:lnTo>
                    <a:pt x="12448921" y="2975991"/>
                  </a:lnTo>
                  <a:cubicBezTo>
                    <a:pt x="12714732" y="2975991"/>
                    <a:pt x="12929743" y="2762758"/>
                    <a:pt x="12929743" y="2499995"/>
                  </a:cubicBezTo>
                  <a:lnTo>
                    <a:pt x="12929743" y="514096"/>
                  </a:lnTo>
                  <a:cubicBezTo>
                    <a:pt x="12929743" y="251333"/>
                    <a:pt x="12714605" y="38100"/>
                    <a:pt x="12448921" y="38100"/>
                  </a:cubicBezTo>
                  <a:lnTo>
                    <a:pt x="518922" y="38100"/>
                  </a:lnTo>
                  <a:lnTo>
                    <a:pt x="518922" y="19050"/>
                  </a:lnTo>
                  <a:lnTo>
                    <a:pt x="518922" y="38100"/>
                  </a:lnTo>
                  <a:cubicBezTo>
                    <a:pt x="253238" y="38100"/>
                    <a:pt x="38100" y="251333"/>
                    <a:pt x="38100" y="514096"/>
                  </a:cubicBezTo>
                  <a:close/>
                </a:path>
              </a:pathLst>
            </a:custGeom>
            <a:solidFill>
              <a:srgbClr val="16FFBB"/>
            </a:solidFill>
          </p:spPr>
        </p:sp>
      </p:grpSp>
      <p:sp>
        <p:nvSpPr>
          <p:cNvPr id="10" name="TextBox 10"/>
          <p:cNvSpPr txBox="1"/>
          <p:nvPr/>
        </p:nvSpPr>
        <p:spPr>
          <a:xfrm>
            <a:off x="8000405" y="2876104"/>
            <a:ext cx="2750195" cy="362843"/>
          </a:xfrm>
          <a:prstGeom prst="rect">
            <a:avLst/>
          </a:prstGeom>
        </p:spPr>
        <p:txBody>
          <a:bodyPr lIns="0" tIns="0" rIns="0" bIns="0" rtlCol="0" anchor="t">
            <a:spAutoFit/>
          </a:bodyPr>
          <a:lstStyle/>
          <a:p>
            <a:pPr algn="l">
              <a:lnSpc>
                <a:spcPts val="2687"/>
              </a:lnSpc>
            </a:pPr>
            <a:r>
              <a:rPr lang="en-US" sz="2125" b="1">
                <a:solidFill>
                  <a:srgbClr val="E0E4E6"/>
                </a:solidFill>
                <a:latin typeface="Arimo Bold"/>
                <a:ea typeface="Arimo Bold"/>
                <a:cs typeface="Arimo Bold"/>
                <a:sym typeface="Arimo Bold"/>
              </a:rPr>
              <a:t>Cloud-Based</a:t>
            </a:r>
          </a:p>
        </p:txBody>
      </p:sp>
      <p:sp>
        <p:nvSpPr>
          <p:cNvPr id="11" name="TextBox 11"/>
          <p:cNvSpPr txBox="1"/>
          <p:nvPr/>
        </p:nvSpPr>
        <p:spPr>
          <a:xfrm>
            <a:off x="8000405" y="3311129"/>
            <a:ext cx="9145190" cy="1263849"/>
          </a:xfrm>
          <a:prstGeom prst="rect">
            <a:avLst/>
          </a:prstGeom>
        </p:spPr>
        <p:txBody>
          <a:bodyPr lIns="0" tIns="0" rIns="0" bIns="0" rtlCol="0" anchor="t">
            <a:spAutoFit/>
          </a:bodyPr>
          <a:lstStyle/>
          <a:p>
            <a:pPr algn="l">
              <a:lnSpc>
                <a:spcPts val="3062"/>
              </a:lnSpc>
            </a:pPr>
            <a:r>
              <a:rPr lang="en-US" sz="1937">
                <a:solidFill>
                  <a:srgbClr val="E0E4E6"/>
                </a:solidFill>
                <a:latin typeface="Barlow"/>
                <a:ea typeface="Barlow"/>
                <a:cs typeface="Barlow"/>
                <a:sym typeface="Barlow"/>
              </a:rPr>
              <a:t>Cloud-based systems are hosted on remote servers and accessed via the internet. They offer flexibility, scalability, and affordability but require a reliable internet connection.</a:t>
            </a:r>
          </a:p>
        </p:txBody>
      </p:sp>
      <p:grpSp>
        <p:nvGrpSpPr>
          <p:cNvPr id="12" name="Group 12"/>
          <p:cNvGrpSpPr/>
          <p:nvPr/>
        </p:nvGrpSpPr>
        <p:grpSpPr>
          <a:xfrm>
            <a:off x="7710041" y="5084266"/>
            <a:ext cx="9725917" cy="2260550"/>
            <a:chOff x="0" y="0"/>
            <a:chExt cx="12967890" cy="3014067"/>
          </a:xfrm>
        </p:grpSpPr>
        <p:sp>
          <p:nvSpPr>
            <p:cNvPr id="13" name="Freeform 13"/>
            <p:cNvSpPr/>
            <p:nvPr/>
          </p:nvSpPr>
          <p:spPr>
            <a:xfrm>
              <a:off x="19050" y="19050"/>
              <a:ext cx="12929743" cy="2975991"/>
            </a:xfrm>
            <a:custGeom>
              <a:avLst/>
              <a:gdLst/>
              <a:ahLst/>
              <a:cxnLst/>
              <a:rect l="l" t="t" r="r" b="b"/>
              <a:pathLst>
                <a:path w="12929743" h="2975991">
                  <a:moveTo>
                    <a:pt x="0" y="495046"/>
                  </a:moveTo>
                  <a:cubicBezTo>
                    <a:pt x="0" y="221615"/>
                    <a:pt x="223774" y="0"/>
                    <a:pt x="499872" y="0"/>
                  </a:cubicBezTo>
                  <a:lnTo>
                    <a:pt x="12429871" y="0"/>
                  </a:lnTo>
                  <a:cubicBezTo>
                    <a:pt x="12705969" y="0"/>
                    <a:pt x="12929743" y="221615"/>
                    <a:pt x="12929743" y="495046"/>
                  </a:cubicBezTo>
                  <a:lnTo>
                    <a:pt x="12929743" y="2480945"/>
                  </a:lnTo>
                  <a:cubicBezTo>
                    <a:pt x="12929743" y="2754376"/>
                    <a:pt x="12705969" y="2975991"/>
                    <a:pt x="12429871" y="2975991"/>
                  </a:cubicBezTo>
                  <a:lnTo>
                    <a:pt x="499872" y="2975991"/>
                  </a:lnTo>
                  <a:cubicBezTo>
                    <a:pt x="223774" y="2975991"/>
                    <a:pt x="0" y="2754376"/>
                    <a:pt x="0" y="2480945"/>
                  </a:cubicBezTo>
                  <a:close/>
                </a:path>
              </a:pathLst>
            </a:custGeom>
            <a:solidFill>
              <a:srgbClr val="0A081B"/>
            </a:solidFill>
          </p:spPr>
        </p:sp>
        <p:sp>
          <p:nvSpPr>
            <p:cNvPr id="14" name="Freeform 14"/>
            <p:cNvSpPr/>
            <p:nvPr/>
          </p:nvSpPr>
          <p:spPr>
            <a:xfrm>
              <a:off x="0" y="0"/>
              <a:ext cx="12967843" cy="3014091"/>
            </a:xfrm>
            <a:custGeom>
              <a:avLst/>
              <a:gdLst/>
              <a:ahLst/>
              <a:cxnLst/>
              <a:rect l="l" t="t" r="r" b="b"/>
              <a:pathLst>
                <a:path w="12967843" h="3014091">
                  <a:moveTo>
                    <a:pt x="0" y="514096"/>
                  </a:moveTo>
                  <a:cubicBezTo>
                    <a:pt x="0" y="229997"/>
                    <a:pt x="232537" y="0"/>
                    <a:pt x="518922" y="0"/>
                  </a:cubicBezTo>
                  <a:lnTo>
                    <a:pt x="12448921" y="0"/>
                  </a:lnTo>
                  <a:lnTo>
                    <a:pt x="12448921" y="19050"/>
                  </a:lnTo>
                  <a:lnTo>
                    <a:pt x="12448921" y="0"/>
                  </a:lnTo>
                  <a:cubicBezTo>
                    <a:pt x="12735306" y="0"/>
                    <a:pt x="12967843" y="229997"/>
                    <a:pt x="12967843" y="514096"/>
                  </a:cubicBezTo>
                  <a:lnTo>
                    <a:pt x="12948793" y="514096"/>
                  </a:lnTo>
                  <a:lnTo>
                    <a:pt x="12967843" y="514096"/>
                  </a:lnTo>
                  <a:lnTo>
                    <a:pt x="12967843" y="2499995"/>
                  </a:lnTo>
                  <a:lnTo>
                    <a:pt x="12948793" y="2499995"/>
                  </a:lnTo>
                  <a:lnTo>
                    <a:pt x="12967843" y="2499995"/>
                  </a:lnTo>
                  <a:cubicBezTo>
                    <a:pt x="12967843" y="2784094"/>
                    <a:pt x="12735306" y="3014091"/>
                    <a:pt x="12448921" y="3014091"/>
                  </a:cubicBezTo>
                  <a:lnTo>
                    <a:pt x="12448921" y="2995041"/>
                  </a:lnTo>
                  <a:lnTo>
                    <a:pt x="12448921" y="3014091"/>
                  </a:lnTo>
                  <a:lnTo>
                    <a:pt x="518922" y="3014091"/>
                  </a:lnTo>
                  <a:lnTo>
                    <a:pt x="518922" y="2995041"/>
                  </a:lnTo>
                  <a:lnTo>
                    <a:pt x="518922" y="3014091"/>
                  </a:lnTo>
                  <a:cubicBezTo>
                    <a:pt x="232537" y="3014091"/>
                    <a:pt x="0" y="2784094"/>
                    <a:pt x="0" y="2499995"/>
                  </a:cubicBezTo>
                  <a:lnTo>
                    <a:pt x="0" y="514096"/>
                  </a:lnTo>
                  <a:lnTo>
                    <a:pt x="19050" y="514096"/>
                  </a:lnTo>
                  <a:lnTo>
                    <a:pt x="0" y="514096"/>
                  </a:lnTo>
                  <a:moveTo>
                    <a:pt x="38100" y="514096"/>
                  </a:moveTo>
                  <a:lnTo>
                    <a:pt x="38100" y="2499995"/>
                  </a:lnTo>
                  <a:lnTo>
                    <a:pt x="19050" y="2499995"/>
                  </a:lnTo>
                  <a:lnTo>
                    <a:pt x="38100" y="2499995"/>
                  </a:lnTo>
                  <a:cubicBezTo>
                    <a:pt x="38100" y="2762758"/>
                    <a:pt x="253238" y="2975991"/>
                    <a:pt x="518922" y="2975991"/>
                  </a:cubicBezTo>
                  <a:lnTo>
                    <a:pt x="12448921" y="2975991"/>
                  </a:lnTo>
                  <a:cubicBezTo>
                    <a:pt x="12714732" y="2975991"/>
                    <a:pt x="12929743" y="2762758"/>
                    <a:pt x="12929743" y="2499995"/>
                  </a:cubicBezTo>
                  <a:lnTo>
                    <a:pt x="12929743" y="514096"/>
                  </a:lnTo>
                  <a:cubicBezTo>
                    <a:pt x="12929743" y="251333"/>
                    <a:pt x="12714605" y="38100"/>
                    <a:pt x="12448921" y="38100"/>
                  </a:cubicBezTo>
                  <a:lnTo>
                    <a:pt x="518922" y="38100"/>
                  </a:lnTo>
                  <a:lnTo>
                    <a:pt x="518922" y="19050"/>
                  </a:lnTo>
                  <a:lnTo>
                    <a:pt x="518922" y="38100"/>
                  </a:lnTo>
                  <a:cubicBezTo>
                    <a:pt x="253238" y="38100"/>
                    <a:pt x="38100" y="251333"/>
                    <a:pt x="38100" y="514096"/>
                  </a:cubicBezTo>
                  <a:close/>
                </a:path>
              </a:pathLst>
            </a:custGeom>
            <a:solidFill>
              <a:srgbClr val="29DDDA"/>
            </a:solidFill>
          </p:spPr>
        </p:sp>
      </p:grpSp>
      <p:sp>
        <p:nvSpPr>
          <p:cNvPr id="15" name="TextBox 15"/>
          <p:cNvSpPr txBox="1"/>
          <p:nvPr/>
        </p:nvSpPr>
        <p:spPr>
          <a:xfrm>
            <a:off x="8000405" y="5355580"/>
            <a:ext cx="2750195" cy="362842"/>
          </a:xfrm>
          <a:prstGeom prst="rect">
            <a:avLst/>
          </a:prstGeom>
        </p:spPr>
        <p:txBody>
          <a:bodyPr lIns="0" tIns="0" rIns="0" bIns="0" rtlCol="0" anchor="t">
            <a:spAutoFit/>
          </a:bodyPr>
          <a:lstStyle/>
          <a:p>
            <a:pPr algn="l">
              <a:lnSpc>
                <a:spcPts val="2687"/>
              </a:lnSpc>
            </a:pPr>
            <a:r>
              <a:rPr lang="en-US" sz="2125" b="1">
                <a:solidFill>
                  <a:srgbClr val="E0E4E6"/>
                </a:solidFill>
                <a:latin typeface="Arimo Bold"/>
                <a:ea typeface="Arimo Bold"/>
                <a:cs typeface="Arimo Bold"/>
                <a:sym typeface="Arimo Bold"/>
              </a:rPr>
              <a:t>On-Premise</a:t>
            </a:r>
          </a:p>
        </p:txBody>
      </p:sp>
      <p:sp>
        <p:nvSpPr>
          <p:cNvPr id="16" name="TextBox 16"/>
          <p:cNvSpPr txBox="1"/>
          <p:nvPr/>
        </p:nvSpPr>
        <p:spPr>
          <a:xfrm>
            <a:off x="8000405" y="5790605"/>
            <a:ext cx="9145190" cy="1263849"/>
          </a:xfrm>
          <a:prstGeom prst="rect">
            <a:avLst/>
          </a:prstGeom>
        </p:spPr>
        <p:txBody>
          <a:bodyPr lIns="0" tIns="0" rIns="0" bIns="0" rtlCol="0" anchor="t">
            <a:spAutoFit/>
          </a:bodyPr>
          <a:lstStyle/>
          <a:p>
            <a:pPr algn="l">
              <a:lnSpc>
                <a:spcPts val="3062"/>
              </a:lnSpc>
            </a:pPr>
            <a:r>
              <a:rPr lang="en-US" sz="1937">
                <a:solidFill>
                  <a:srgbClr val="E0E4E6"/>
                </a:solidFill>
                <a:latin typeface="Barlow"/>
                <a:ea typeface="Barlow"/>
                <a:cs typeface="Barlow"/>
                <a:sym typeface="Barlow"/>
              </a:rPr>
              <a:t>On-premise systems are installed and maintained on a company's own servers. They offer greater control and security but require significant upfront investment and IT expertise.</a:t>
            </a:r>
          </a:p>
        </p:txBody>
      </p:sp>
      <p:grpSp>
        <p:nvGrpSpPr>
          <p:cNvPr id="17" name="Group 17"/>
          <p:cNvGrpSpPr/>
          <p:nvPr/>
        </p:nvGrpSpPr>
        <p:grpSpPr>
          <a:xfrm>
            <a:off x="7710041" y="7563742"/>
            <a:ext cx="9725917" cy="1864668"/>
            <a:chOff x="0" y="0"/>
            <a:chExt cx="12967890" cy="2486223"/>
          </a:xfrm>
        </p:grpSpPr>
        <p:sp>
          <p:nvSpPr>
            <p:cNvPr id="18" name="Freeform 18"/>
            <p:cNvSpPr/>
            <p:nvPr/>
          </p:nvSpPr>
          <p:spPr>
            <a:xfrm>
              <a:off x="19050" y="19050"/>
              <a:ext cx="12929743" cy="2448179"/>
            </a:xfrm>
            <a:custGeom>
              <a:avLst/>
              <a:gdLst/>
              <a:ahLst/>
              <a:cxnLst/>
              <a:rect l="l" t="t" r="r" b="b"/>
              <a:pathLst>
                <a:path w="12929743" h="2448179">
                  <a:moveTo>
                    <a:pt x="0" y="495046"/>
                  </a:moveTo>
                  <a:cubicBezTo>
                    <a:pt x="0" y="221615"/>
                    <a:pt x="224409" y="0"/>
                    <a:pt x="501269" y="0"/>
                  </a:cubicBezTo>
                  <a:lnTo>
                    <a:pt x="12428474" y="0"/>
                  </a:lnTo>
                  <a:cubicBezTo>
                    <a:pt x="12705334" y="0"/>
                    <a:pt x="12929743" y="221615"/>
                    <a:pt x="12929743" y="495046"/>
                  </a:cubicBezTo>
                  <a:lnTo>
                    <a:pt x="12929743" y="1953133"/>
                  </a:lnTo>
                  <a:cubicBezTo>
                    <a:pt x="12929743" y="2226564"/>
                    <a:pt x="12705334" y="2448179"/>
                    <a:pt x="12428474" y="2448179"/>
                  </a:cubicBezTo>
                  <a:lnTo>
                    <a:pt x="501269" y="2448179"/>
                  </a:lnTo>
                  <a:cubicBezTo>
                    <a:pt x="224409" y="2448179"/>
                    <a:pt x="0" y="2226564"/>
                    <a:pt x="0" y="1953133"/>
                  </a:cubicBezTo>
                  <a:close/>
                </a:path>
              </a:pathLst>
            </a:custGeom>
            <a:solidFill>
              <a:srgbClr val="0A081B"/>
            </a:solidFill>
          </p:spPr>
        </p:sp>
        <p:sp>
          <p:nvSpPr>
            <p:cNvPr id="19" name="Freeform 19"/>
            <p:cNvSpPr/>
            <p:nvPr/>
          </p:nvSpPr>
          <p:spPr>
            <a:xfrm>
              <a:off x="0" y="0"/>
              <a:ext cx="12967843" cy="2486279"/>
            </a:xfrm>
            <a:custGeom>
              <a:avLst/>
              <a:gdLst/>
              <a:ahLst/>
              <a:cxnLst/>
              <a:rect l="l" t="t" r="r" b="b"/>
              <a:pathLst>
                <a:path w="12967843" h="2486279">
                  <a:moveTo>
                    <a:pt x="0" y="514096"/>
                  </a:moveTo>
                  <a:cubicBezTo>
                    <a:pt x="0" y="229997"/>
                    <a:pt x="233172" y="0"/>
                    <a:pt x="520319" y="0"/>
                  </a:cubicBezTo>
                  <a:lnTo>
                    <a:pt x="12447524" y="0"/>
                  </a:lnTo>
                  <a:lnTo>
                    <a:pt x="12447524" y="19050"/>
                  </a:lnTo>
                  <a:lnTo>
                    <a:pt x="12447524" y="0"/>
                  </a:lnTo>
                  <a:cubicBezTo>
                    <a:pt x="12734671" y="0"/>
                    <a:pt x="12967843" y="229997"/>
                    <a:pt x="12967843" y="514096"/>
                  </a:cubicBezTo>
                  <a:lnTo>
                    <a:pt x="12948793" y="514096"/>
                  </a:lnTo>
                  <a:lnTo>
                    <a:pt x="12967843" y="514096"/>
                  </a:lnTo>
                  <a:lnTo>
                    <a:pt x="12967843" y="1972183"/>
                  </a:lnTo>
                  <a:lnTo>
                    <a:pt x="12948793" y="1972183"/>
                  </a:lnTo>
                  <a:lnTo>
                    <a:pt x="12967843" y="1972183"/>
                  </a:lnTo>
                  <a:cubicBezTo>
                    <a:pt x="12967843" y="2256282"/>
                    <a:pt x="12734671" y="2486279"/>
                    <a:pt x="12447524" y="2486279"/>
                  </a:cubicBezTo>
                  <a:lnTo>
                    <a:pt x="12447524" y="2467229"/>
                  </a:lnTo>
                  <a:lnTo>
                    <a:pt x="12447524" y="2486279"/>
                  </a:lnTo>
                  <a:lnTo>
                    <a:pt x="520319" y="2486279"/>
                  </a:lnTo>
                  <a:lnTo>
                    <a:pt x="520319" y="2467229"/>
                  </a:lnTo>
                  <a:lnTo>
                    <a:pt x="520319" y="2486279"/>
                  </a:lnTo>
                  <a:cubicBezTo>
                    <a:pt x="233172" y="2486279"/>
                    <a:pt x="0" y="2256282"/>
                    <a:pt x="0" y="1972183"/>
                  </a:cubicBezTo>
                  <a:lnTo>
                    <a:pt x="0" y="514096"/>
                  </a:lnTo>
                  <a:lnTo>
                    <a:pt x="19050" y="514096"/>
                  </a:lnTo>
                  <a:lnTo>
                    <a:pt x="0" y="514096"/>
                  </a:lnTo>
                  <a:moveTo>
                    <a:pt x="38100" y="514096"/>
                  </a:moveTo>
                  <a:lnTo>
                    <a:pt x="38100" y="1972183"/>
                  </a:lnTo>
                  <a:lnTo>
                    <a:pt x="19050" y="1972183"/>
                  </a:lnTo>
                  <a:lnTo>
                    <a:pt x="38100" y="1972183"/>
                  </a:lnTo>
                  <a:cubicBezTo>
                    <a:pt x="38100" y="2234819"/>
                    <a:pt x="253746" y="2448179"/>
                    <a:pt x="520319" y="2448179"/>
                  </a:cubicBezTo>
                  <a:lnTo>
                    <a:pt x="12447524" y="2448179"/>
                  </a:lnTo>
                  <a:cubicBezTo>
                    <a:pt x="12714097" y="2448179"/>
                    <a:pt x="12929743" y="2234819"/>
                    <a:pt x="12929743" y="1972183"/>
                  </a:cubicBezTo>
                  <a:lnTo>
                    <a:pt x="12929743" y="514096"/>
                  </a:lnTo>
                  <a:cubicBezTo>
                    <a:pt x="12929743" y="251460"/>
                    <a:pt x="12714097" y="38100"/>
                    <a:pt x="12447524" y="38100"/>
                  </a:cubicBezTo>
                  <a:lnTo>
                    <a:pt x="520319" y="38100"/>
                  </a:lnTo>
                  <a:lnTo>
                    <a:pt x="520319" y="19050"/>
                  </a:lnTo>
                  <a:lnTo>
                    <a:pt x="520319" y="38100"/>
                  </a:lnTo>
                  <a:cubicBezTo>
                    <a:pt x="253746" y="38100"/>
                    <a:pt x="38100" y="251460"/>
                    <a:pt x="38100" y="514096"/>
                  </a:cubicBezTo>
                  <a:close/>
                </a:path>
              </a:pathLst>
            </a:custGeom>
            <a:solidFill>
              <a:srgbClr val="37A7E7"/>
            </a:solidFill>
          </p:spPr>
        </p:sp>
      </p:grpSp>
      <p:sp>
        <p:nvSpPr>
          <p:cNvPr id="20" name="TextBox 20"/>
          <p:cNvSpPr txBox="1"/>
          <p:nvPr/>
        </p:nvSpPr>
        <p:spPr>
          <a:xfrm>
            <a:off x="8000405" y="7835056"/>
            <a:ext cx="2750195" cy="362842"/>
          </a:xfrm>
          <a:prstGeom prst="rect">
            <a:avLst/>
          </a:prstGeom>
        </p:spPr>
        <p:txBody>
          <a:bodyPr lIns="0" tIns="0" rIns="0" bIns="0" rtlCol="0" anchor="t">
            <a:spAutoFit/>
          </a:bodyPr>
          <a:lstStyle/>
          <a:p>
            <a:pPr algn="l">
              <a:lnSpc>
                <a:spcPts val="2687"/>
              </a:lnSpc>
            </a:pPr>
            <a:r>
              <a:rPr lang="en-US" sz="2125" b="1">
                <a:solidFill>
                  <a:srgbClr val="E0E4E6"/>
                </a:solidFill>
                <a:latin typeface="Arimo Bold"/>
                <a:ea typeface="Arimo Bold"/>
                <a:cs typeface="Arimo Bold"/>
                <a:sym typeface="Arimo Bold"/>
              </a:rPr>
              <a:t>Mobile</a:t>
            </a:r>
          </a:p>
        </p:txBody>
      </p:sp>
      <p:sp>
        <p:nvSpPr>
          <p:cNvPr id="21" name="TextBox 21"/>
          <p:cNvSpPr txBox="1"/>
          <p:nvPr/>
        </p:nvSpPr>
        <p:spPr>
          <a:xfrm>
            <a:off x="8000405" y="8270081"/>
            <a:ext cx="9145190" cy="867966"/>
          </a:xfrm>
          <a:prstGeom prst="rect">
            <a:avLst/>
          </a:prstGeom>
        </p:spPr>
        <p:txBody>
          <a:bodyPr lIns="0" tIns="0" rIns="0" bIns="0" rtlCol="0" anchor="t">
            <a:spAutoFit/>
          </a:bodyPr>
          <a:lstStyle/>
          <a:p>
            <a:pPr algn="l">
              <a:lnSpc>
                <a:spcPts val="3062"/>
              </a:lnSpc>
            </a:pPr>
            <a:r>
              <a:rPr lang="en-US" sz="1937">
                <a:solidFill>
                  <a:srgbClr val="E0E4E6"/>
                </a:solidFill>
                <a:latin typeface="Barlow"/>
                <a:ea typeface="Barlow"/>
                <a:cs typeface="Barlow"/>
                <a:sym typeface="Barlow"/>
              </a:rPr>
              <a:t>Mobile payroll systems are accessible through smartphones and tablets. They offer convenience and portability but may have limited features and security concerns.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3810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81B">
                <a:alpha val="74902"/>
              </a:srgbClr>
            </a:solidFill>
          </p:spPr>
        </p:sp>
      </p:grpSp>
      <p:sp>
        <p:nvSpPr>
          <p:cNvPr id="5" name="TextBox 5"/>
          <p:cNvSpPr txBox="1"/>
          <p:nvPr/>
        </p:nvSpPr>
        <p:spPr>
          <a:xfrm>
            <a:off x="1651694" y="884033"/>
            <a:ext cx="15264705" cy="668132"/>
          </a:xfrm>
          <a:prstGeom prst="rect">
            <a:avLst/>
          </a:prstGeom>
        </p:spPr>
        <p:txBody>
          <a:bodyPr wrap="square" lIns="0" tIns="0" rIns="0" bIns="0" rtlCol="0" anchor="t">
            <a:spAutoFit/>
          </a:bodyPr>
          <a:lstStyle/>
          <a:p>
            <a:pPr algn="l">
              <a:lnSpc>
                <a:spcPts val="5562"/>
              </a:lnSpc>
            </a:pPr>
            <a:r>
              <a:rPr lang="en-US" sz="4437" b="1" dirty="0">
                <a:solidFill>
                  <a:srgbClr val="F0FCFF"/>
                </a:solidFill>
                <a:latin typeface="Arimo Bold"/>
                <a:ea typeface="Arimo Bold"/>
                <a:cs typeface="Arimo Bold"/>
                <a:sym typeface="Arimo Bold"/>
              </a:rPr>
              <a:t>Benefits of Implementing a Payroll Management System</a:t>
            </a:r>
          </a:p>
        </p:txBody>
      </p:sp>
      <p:grpSp>
        <p:nvGrpSpPr>
          <p:cNvPr id="6" name="Group 6"/>
          <p:cNvGrpSpPr/>
          <p:nvPr/>
        </p:nvGrpSpPr>
        <p:grpSpPr>
          <a:xfrm>
            <a:off x="9129712" y="2108150"/>
            <a:ext cx="28575" cy="7294810"/>
            <a:chOff x="0" y="0"/>
            <a:chExt cx="38100" cy="9726413"/>
          </a:xfrm>
        </p:grpSpPr>
        <p:sp>
          <p:nvSpPr>
            <p:cNvPr id="7" name="Freeform 7"/>
            <p:cNvSpPr/>
            <p:nvPr/>
          </p:nvSpPr>
          <p:spPr>
            <a:xfrm>
              <a:off x="0" y="0"/>
              <a:ext cx="38100" cy="9726422"/>
            </a:xfrm>
            <a:custGeom>
              <a:avLst/>
              <a:gdLst/>
              <a:ahLst/>
              <a:cxnLst/>
              <a:rect l="l" t="t" r="r" b="b"/>
              <a:pathLst>
                <a:path w="38100" h="9726422">
                  <a:moveTo>
                    <a:pt x="0" y="19050"/>
                  </a:moveTo>
                  <a:cubicBezTo>
                    <a:pt x="0" y="8509"/>
                    <a:pt x="8509" y="0"/>
                    <a:pt x="19050" y="0"/>
                  </a:cubicBezTo>
                  <a:cubicBezTo>
                    <a:pt x="29591" y="0"/>
                    <a:pt x="38100" y="8509"/>
                    <a:pt x="38100" y="19050"/>
                  </a:cubicBezTo>
                  <a:lnTo>
                    <a:pt x="38100" y="9707372"/>
                  </a:lnTo>
                  <a:cubicBezTo>
                    <a:pt x="38100" y="9717913"/>
                    <a:pt x="29591" y="9726422"/>
                    <a:pt x="19050" y="9726422"/>
                  </a:cubicBezTo>
                  <a:cubicBezTo>
                    <a:pt x="8509" y="9726422"/>
                    <a:pt x="0" y="9717913"/>
                    <a:pt x="0" y="9707372"/>
                  </a:cubicBezTo>
                  <a:close/>
                </a:path>
              </a:pathLst>
            </a:custGeom>
            <a:solidFill>
              <a:srgbClr val="FFFFFF">
                <a:alpha val="23922"/>
              </a:srgbClr>
            </a:solidFill>
          </p:spPr>
        </p:sp>
      </p:grpSp>
      <p:grpSp>
        <p:nvGrpSpPr>
          <p:cNvPr id="8" name="Group 8"/>
          <p:cNvGrpSpPr/>
          <p:nvPr/>
        </p:nvGrpSpPr>
        <p:grpSpPr>
          <a:xfrm>
            <a:off x="7987680" y="2670125"/>
            <a:ext cx="896690" cy="28575"/>
            <a:chOff x="0" y="0"/>
            <a:chExt cx="1195587" cy="38100"/>
          </a:xfrm>
        </p:grpSpPr>
        <p:sp>
          <p:nvSpPr>
            <p:cNvPr id="9" name="Freeform 9"/>
            <p:cNvSpPr/>
            <p:nvPr/>
          </p:nvSpPr>
          <p:spPr>
            <a:xfrm>
              <a:off x="0" y="0"/>
              <a:ext cx="1195578" cy="38100"/>
            </a:xfrm>
            <a:custGeom>
              <a:avLst/>
              <a:gdLst/>
              <a:ahLst/>
              <a:cxnLst/>
              <a:rect l="l" t="t" r="r" b="b"/>
              <a:pathLst>
                <a:path w="1195578" h="38100">
                  <a:moveTo>
                    <a:pt x="0" y="19050"/>
                  </a:moveTo>
                  <a:cubicBezTo>
                    <a:pt x="0" y="8509"/>
                    <a:pt x="8509" y="0"/>
                    <a:pt x="19050" y="0"/>
                  </a:cubicBezTo>
                  <a:lnTo>
                    <a:pt x="1176528" y="0"/>
                  </a:lnTo>
                  <a:cubicBezTo>
                    <a:pt x="1187069" y="0"/>
                    <a:pt x="1195578" y="8509"/>
                    <a:pt x="1195578" y="19050"/>
                  </a:cubicBezTo>
                  <a:cubicBezTo>
                    <a:pt x="1195578" y="29591"/>
                    <a:pt x="1187069" y="38100"/>
                    <a:pt x="1176528" y="38100"/>
                  </a:cubicBezTo>
                  <a:lnTo>
                    <a:pt x="19050" y="38100"/>
                  </a:lnTo>
                  <a:cubicBezTo>
                    <a:pt x="8509" y="38100"/>
                    <a:pt x="0" y="29591"/>
                    <a:pt x="0" y="19050"/>
                  </a:cubicBezTo>
                  <a:close/>
                </a:path>
              </a:pathLst>
            </a:custGeom>
            <a:solidFill>
              <a:srgbClr val="16FFBB"/>
            </a:solidFill>
          </p:spPr>
        </p:sp>
      </p:grpSp>
      <p:grpSp>
        <p:nvGrpSpPr>
          <p:cNvPr id="10" name="Group 10"/>
          <p:cNvGrpSpPr/>
          <p:nvPr/>
        </p:nvGrpSpPr>
        <p:grpSpPr>
          <a:xfrm>
            <a:off x="8841506" y="2381994"/>
            <a:ext cx="604986" cy="604986"/>
            <a:chOff x="0" y="0"/>
            <a:chExt cx="806648" cy="806648"/>
          </a:xfrm>
        </p:grpSpPr>
        <p:sp>
          <p:nvSpPr>
            <p:cNvPr id="11" name="Freeform 11"/>
            <p:cNvSpPr/>
            <p:nvPr/>
          </p:nvSpPr>
          <p:spPr>
            <a:xfrm>
              <a:off x="19050" y="19050"/>
              <a:ext cx="768604" cy="768604"/>
            </a:xfrm>
            <a:custGeom>
              <a:avLst/>
              <a:gdLst/>
              <a:ahLst/>
              <a:cxnLst/>
              <a:rect l="l" t="t" r="r" b="b"/>
              <a:pathLst>
                <a:path w="768604" h="768604">
                  <a:moveTo>
                    <a:pt x="0" y="384302"/>
                  </a:moveTo>
                  <a:cubicBezTo>
                    <a:pt x="0" y="172085"/>
                    <a:pt x="172085" y="0"/>
                    <a:pt x="384302" y="0"/>
                  </a:cubicBezTo>
                  <a:cubicBezTo>
                    <a:pt x="596519" y="0"/>
                    <a:pt x="768604" y="172085"/>
                    <a:pt x="768604" y="384302"/>
                  </a:cubicBezTo>
                  <a:cubicBezTo>
                    <a:pt x="768604" y="596519"/>
                    <a:pt x="596519" y="768604"/>
                    <a:pt x="384302" y="768604"/>
                  </a:cubicBezTo>
                  <a:cubicBezTo>
                    <a:pt x="172085" y="768604"/>
                    <a:pt x="0" y="596519"/>
                    <a:pt x="0" y="384302"/>
                  </a:cubicBezTo>
                  <a:close/>
                </a:path>
              </a:pathLst>
            </a:custGeom>
            <a:solidFill>
              <a:srgbClr val="0A081B"/>
            </a:solidFill>
          </p:spPr>
        </p:sp>
        <p:sp>
          <p:nvSpPr>
            <p:cNvPr id="12" name="Freeform 12"/>
            <p:cNvSpPr/>
            <p:nvPr/>
          </p:nvSpPr>
          <p:spPr>
            <a:xfrm>
              <a:off x="0" y="0"/>
              <a:ext cx="806704" cy="806704"/>
            </a:xfrm>
            <a:custGeom>
              <a:avLst/>
              <a:gdLst/>
              <a:ahLst/>
              <a:cxnLst/>
              <a:rect l="l" t="t" r="r" b="b"/>
              <a:pathLst>
                <a:path w="806704" h="806704">
                  <a:moveTo>
                    <a:pt x="0" y="403352"/>
                  </a:moveTo>
                  <a:cubicBezTo>
                    <a:pt x="0" y="180594"/>
                    <a:pt x="180594" y="0"/>
                    <a:pt x="403352" y="0"/>
                  </a:cubicBezTo>
                  <a:cubicBezTo>
                    <a:pt x="409194" y="0"/>
                    <a:pt x="414655" y="2667"/>
                    <a:pt x="418211" y="7112"/>
                  </a:cubicBezTo>
                  <a:lnTo>
                    <a:pt x="403352" y="19050"/>
                  </a:lnTo>
                  <a:lnTo>
                    <a:pt x="403352" y="0"/>
                  </a:lnTo>
                  <a:lnTo>
                    <a:pt x="403352" y="19050"/>
                  </a:lnTo>
                  <a:lnTo>
                    <a:pt x="403352" y="0"/>
                  </a:lnTo>
                  <a:cubicBezTo>
                    <a:pt x="626110" y="0"/>
                    <a:pt x="806704" y="180594"/>
                    <a:pt x="806704" y="403352"/>
                  </a:cubicBezTo>
                  <a:cubicBezTo>
                    <a:pt x="806704" y="410591"/>
                    <a:pt x="802640" y="417195"/>
                    <a:pt x="796163" y="420370"/>
                  </a:cubicBezTo>
                  <a:lnTo>
                    <a:pt x="787654" y="403352"/>
                  </a:lnTo>
                  <a:lnTo>
                    <a:pt x="806704" y="403352"/>
                  </a:lnTo>
                  <a:cubicBezTo>
                    <a:pt x="806704" y="626110"/>
                    <a:pt x="626110" y="806704"/>
                    <a:pt x="403352" y="806704"/>
                  </a:cubicBezTo>
                  <a:lnTo>
                    <a:pt x="403352" y="787654"/>
                  </a:lnTo>
                  <a:lnTo>
                    <a:pt x="403352" y="768604"/>
                  </a:lnTo>
                  <a:lnTo>
                    <a:pt x="403352" y="787654"/>
                  </a:lnTo>
                  <a:lnTo>
                    <a:pt x="403352" y="806704"/>
                  </a:lnTo>
                  <a:cubicBezTo>
                    <a:pt x="180594" y="806704"/>
                    <a:pt x="0" y="626110"/>
                    <a:pt x="0" y="403352"/>
                  </a:cubicBezTo>
                  <a:lnTo>
                    <a:pt x="19050" y="403352"/>
                  </a:lnTo>
                  <a:lnTo>
                    <a:pt x="0" y="403352"/>
                  </a:lnTo>
                  <a:moveTo>
                    <a:pt x="38100" y="403352"/>
                  </a:moveTo>
                  <a:lnTo>
                    <a:pt x="19050" y="403352"/>
                  </a:lnTo>
                  <a:lnTo>
                    <a:pt x="38100" y="403352"/>
                  </a:lnTo>
                  <a:cubicBezTo>
                    <a:pt x="38100" y="605028"/>
                    <a:pt x="201676" y="768604"/>
                    <a:pt x="403352" y="768604"/>
                  </a:cubicBezTo>
                  <a:cubicBezTo>
                    <a:pt x="413893" y="768604"/>
                    <a:pt x="422402" y="777113"/>
                    <a:pt x="422402" y="787654"/>
                  </a:cubicBezTo>
                  <a:cubicBezTo>
                    <a:pt x="422402" y="798195"/>
                    <a:pt x="413893" y="806704"/>
                    <a:pt x="403352" y="806704"/>
                  </a:cubicBezTo>
                  <a:cubicBezTo>
                    <a:pt x="392811" y="806704"/>
                    <a:pt x="384302" y="798195"/>
                    <a:pt x="384302" y="787654"/>
                  </a:cubicBezTo>
                  <a:cubicBezTo>
                    <a:pt x="384302" y="777113"/>
                    <a:pt x="392811" y="768604"/>
                    <a:pt x="403352" y="768604"/>
                  </a:cubicBezTo>
                  <a:cubicBezTo>
                    <a:pt x="605028" y="768604"/>
                    <a:pt x="768604" y="605028"/>
                    <a:pt x="768604" y="403352"/>
                  </a:cubicBezTo>
                  <a:cubicBezTo>
                    <a:pt x="768604" y="396113"/>
                    <a:pt x="772668" y="389509"/>
                    <a:pt x="779145" y="386334"/>
                  </a:cubicBezTo>
                  <a:lnTo>
                    <a:pt x="787654" y="403352"/>
                  </a:lnTo>
                  <a:lnTo>
                    <a:pt x="768604" y="403352"/>
                  </a:lnTo>
                  <a:cubicBezTo>
                    <a:pt x="768604" y="201676"/>
                    <a:pt x="605028" y="38100"/>
                    <a:pt x="403352" y="38100"/>
                  </a:cubicBezTo>
                  <a:cubicBezTo>
                    <a:pt x="397510" y="38100"/>
                    <a:pt x="392049" y="35433"/>
                    <a:pt x="388493" y="30988"/>
                  </a:cubicBezTo>
                  <a:lnTo>
                    <a:pt x="403352" y="19050"/>
                  </a:lnTo>
                  <a:lnTo>
                    <a:pt x="403352" y="38100"/>
                  </a:lnTo>
                  <a:cubicBezTo>
                    <a:pt x="201676" y="38100"/>
                    <a:pt x="38100" y="201676"/>
                    <a:pt x="38100" y="403352"/>
                  </a:cubicBezTo>
                  <a:close/>
                </a:path>
              </a:pathLst>
            </a:custGeom>
            <a:solidFill>
              <a:srgbClr val="16FFBB"/>
            </a:solidFill>
          </p:spPr>
        </p:sp>
      </p:grpSp>
      <p:sp>
        <p:nvSpPr>
          <p:cNvPr id="13" name="TextBox 13"/>
          <p:cNvSpPr txBox="1"/>
          <p:nvPr/>
        </p:nvSpPr>
        <p:spPr>
          <a:xfrm>
            <a:off x="9070106" y="2551807"/>
            <a:ext cx="147786" cy="303460"/>
          </a:xfrm>
          <a:prstGeom prst="rect">
            <a:avLst/>
          </a:prstGeom>
        </p:spPr>
        <p:txBody>
          <a:bodyPr lIns="0" tIns="0" rIns="0" bIns="0" rtlCol="0" anchor="t">
            <a:spAutoFit/>
          </a:bodyPr>
          <a:lstStyle/>
          <a:p>
            <a:pPr algn="ctr">
              <a:lnSpc>
                <a:spcPts val="2687"/>
              </a:lnSpc>
            </a:pPr>
            <a:r>
              <a:rPr lang="en-US" sz="2687" b="1">
                <a:solidFill>
                  <a:srgbClr val="E0E4E6"/>
                </a:solidFill>
                <a:latin typeface="Arimo Bold"/>
                <a:ea typeface="Arimo Bold"/>
                <a:cs typeface="Arimo Bold"/>
                <a:sym typeface="Arimo Bold"/>
              </a:rPr>
              <a:t>1</a:t>
            </a:r>
          </a:p>
        </p:txBody>
      </p:sp>
      <p:sp>
        <p:nvSpPr>
          <p:cNvPr id="14" name="TextBox 14"/>
          <p:cNvSpPr txBox="1"/>
          <p:nvPr/>
        </p:nvSpPr>
        <p:spPr>
          <a:xfrm>
            <a:off x="4888111" y="2335709"/>
            <a:ext cx="2846785" cy="384422"/>
          </a:xfrm>
          <a:prstGeom prst="rect">
            <a:avLst/>
          </a:prstGeom>
        </p:spPr>
        <p:txBody>
          <a:bodyPr lIns="0" tIns="0" rIns="0" bIns="0" rtlCol="0" anchor="t">
            <a:spAutoFit/>
          </a:bodyPr>
          <a:lstStyle/>
          <a:p>
            <a:pPr algn="r">
              <a:lnSpc>
                <a:spcPts val="2750"/>
              </a:lnSpc>
            </a:pPr>
            <a:r>
              <a:rPr lang="en-US" sz="2187" b="1">
                <a:solidFill>
                  <a:srgbClr val="E0E4E6"/>
                </a:solidFill>
                <a:latin typeface="Arimo Bold"/>
                <a:ea typeface="Arimo Bold"/>
                <a:cs typeface="Arimo Bold"/>
                <a:sym typeface="Arimo Bold"/>
              </a:rPr>
              <a:t>Increased Efficiency</a:t>
            </a:r>
          </a:p>
        </p:txBody>
      </p:sp>
      <p:sp>
        <p:nvSpPr>
          <p:cNvPr id="15" name="TextBox 15"/>
          <p:cNvSpPr txBox="1"/>
          <p:nvPr/>
        </p:nvSpPr>
        <p:spPr>
          <a:xfrm>
            <a:off x="1651695" y="2787997"/>
            <a:ext cx="6083201" cy="905767"/>
          </a:xfrm>
          <a:prstGeom prst="rect">
            <a:avLst/>
          </a:prstGeom>
        </p:spPr>
        <p:txBody>
          <a:bodyPr lIns="0" tIns="0" rIns="0" bIns="0" rtlCol="0" anchor="t">
            <a:spAutoFit/>
          </a:bodyPr>
          <a:lstStyle/>
          <a:p>
            <a:pPr algn="r">
              <a:lnSpc>
                <a:spcPts val="3187"/>
              </a:lnSpc>
            </a:pPr>
            <a:r>
              <a:rPr lang="en-US" sz="2000">
                <a:solidFill>
                  <a:srgbClr val="E0E4E6"/>
                </a:solidFill>
                <a:latin typeface="Barlow"/>
                <a:ea typeface="Barlow"/>
                <a:cs typeface="Barlow"/>
                <a:sym typeface="Barlow"/>
              </a:rPr>
              <a:t>Automating payroll tasks frees up time for HR professionals to focus on other strategic initiatives.</a:t>
            </a:r>
          </a:p>
        </p:txBody>
      </p:sp>
      <p:grpSp>
        <p:nvGrpSpPr>
          <p:cNvPr id="16" name="Group 16"/>
          <p:cNvGrpSpPr/>
          <p:nvPr/>
        </p:nvGrpSpPr>
        <p:grpSpPr>
          <a:xfrm>
            <a:off x="9403631" y="3951089"/>
            <a:ext cx="896690" cy="28575"/>
            <a:chOff x="0" y="0"/>
            <a:chExt cx="1195587" cy="38100"/>
          </a:xfrm>
        </p:grpSpPr>
        <p:sp>
          <p:nvSpPr>
            <p:cNvPr id="17" name="Freeform 17"/>
            <p:cNvSpPr/>
            <p:nvPr/>
          </p:nvSpPr>
          <p:spPr>
            <a:xfrm>
              <a:off x="0" y="0"/>
              <a:ext cx="1195578" cy="38100"/>
            </a:xfrm>
            <a:custGeom>
              <a:avLst/>
              <a:gdLst/>
              <a:ahLst/>
              <a:cxnLst/>
              <a:rect l="l" t="t" r="r" b="b"/>
              <a:pathLst>
                <a:path w="1195578" h="38100">
                  <a:moveTo>
                    <a:pt x="0" y="19050"/>
                  </a:moveTo>
                  <a:cubicBezTo>
                    <a:pt x="0" y="8509"/>
                    <a:pt x="8509" y="0"/>
                    <a:pt x="19050" y="0"/>
                  </a:cubicBezTo>
                  <a:lnTo>
                    <a:pt x="1176528" y="0"/>
                  </a:lnTo>
                  <a:cubicBezTo>
                    <a:pt x="1187069" y="0"/>
                    <a:pt x="1195578" y="8509"/>
                    <a:pt x="1195578" y="19050"/>
                  </a:cubicBezTo>
                  <a:cubicBezTo>
                    <a:pt x="1195578" y="29591"/>
                    <a:pt x="1187069" y="38100"/>
                    <a:pt x="1176528" y="38100"/>
                  </a:cubicBezTo>
                  <a:lnTo>
                    <a:pt x="19050" y="38100"/>
                  </a:lnTo>
                  <a:cubicBezTo>
                    <a:pt x="8509" y="38100"/>
                    <a:pt x="0" y="29591"/>
                    <a:pt x="0" y="19050"/>
                  </a:cubicBezTo>
                  <a:close/>
                </a:path>
              </a:pathLst>
            </a:custGeom>
            <a:solidFill>
              <a:srgbClr val="29DDDA"/>
            </a:solidFill>
          </p:spPr>
        </p:sp>
      </p:grpSp>
      <p:grpSp>
        <p:nvGrpSpPr>
          <p:cNvPr id="18" name="Group 18"/>
          <p:cNvGrpSpPr/>
          <p:nvPr/>
        </p:nvGrpSpPr>
        <p:grpSpPr>
          <a:xfrm>
            <a:off x="8841506" y="3662957"/>
            <a:ext cx="604986" cy="604986"/>
            <a:chOff x="0" y="0"/>
            <a:chExt cx="806648" cy="806648"/>
          </a:xfrm>
        </p:grpSpPr>
        <p:sp>
          <p:nvSpPr>
            <p:cNvPr id="19" name="Freeform 19"/>
            <p:cNvSpPr/>
            <p:nvPr/>
          </p:nvSpPr>
          <p:spPr>
            <a:xfrm>
              <a:off x="19050" y="19050"/>
              <a:ext cx="768604" cy="768604"/>
            </a:xfrm>
            <a:custGeom>
              <a:avLst/>
              <a:gdLst/>
              <a:ahLst/>
              <a:cxnLst/>
              <a:rect l="l" t="t" r="r" b="b"/>
              <a:pathLst>
                <a:path w="768604" h="768604">
                  <a:moveTo>
                    <a:pt x="0" y="384302"/>
                  </a:moveTo>
                  <a:cubicBezTo>
                    <a:pt x="0" y="172085"/>
                    <a:pt x="172085" y="0"/>
                    <a:pt x="384302" y="0"/>
                  </a:cubicBezTo>
                  <a:cubicBezTo>
                    <a:pt x="596519" y="0"/>
                    <a:pt x="768604" y="172085"/>
                    <a:pt x="768604" y="384302"/>
                  </a:cubicBezTo>
                  <a:cubicBezTo>
                    <a:pt x="768604" y="596519"/>
                    <a:pt x="596519" y="768604"/>
                    <a:pt x="384302" y="768604"/>
                  </a:cubicBezTo>
                  <a:cubicBezTo>
                    <a:pt x="172085" y="768604"/>
                    <a:pt x="0" y="596519"/>
                    <a:pt x="0" y="384302"/>
                  </a:cubicBezTo>
                  <a:close/>
                </a:path>
              </a:pathLst>
            </a:custGeom>
            <a:solidFill>
              <a:srgbClr val="0A081B"/>
            </a:solidFill>
          </p:spPr>
        </p:sp>
        <p:sp>
          <p:nvSpPr>
            <p:cNvPr id="20" name="Freeform 20"/>
            <p:cNvSpPr/>
            <p:nvPr/>
          </p:nvSpPr>
          <p:spPr>
            <a:xfrm>
              <a:off x="0" y="0"/>
              <a:ext cx="806704" cy="806704"/>
            </a:xfrm>
            <a:custGeom>
              <a:avLst/>
              <a:gdLst/>
              <a:ahLst/>
              <a:cxnLst/>
              <a:rect l="l" t="t" r="r" b="b"/>
              <a:pathLst>
                <a:path w="806704" h="806704">
                  <a:moveTo>
                    <a:pt x="0" y="403352"/>
                  </a:moveTo>
                  <a:cubicBezTo>
                    <a:pt x="0" y="180594"/>
                    <a:pt x="180594" y="0"/>
                    <a:pt x="403352" y="0"/>
                  </a:cubicBezTo>
                  <a:cubicBezTo>
                    <a:pt x="409194" y="0"/>
                    <a:pt x="414655" y="2667"/>
                    <a:pt x="418211" y="7112"/>
                  </a:cubicBezTo>
                  <a:lnTo>
                    <a:pt x="403352" y="19050"/>
                  </a:lnTo>
                  <a:lnTo>
                    <a:pt x="403352" y="0"/>
                  </a:lnTo>
                  <a:lnTo>
                    <a:pt x="403352" y="19050"/>
                  </a:lnTo>
                  <a:lnTo>
                    <a:pt x="403352" y="0"/>
                  </a:lnTo>
                  <a:cubicBezTo>
                    <a:pt x="626110" y="0"/>
                    <a:pt x="806704" y="180594"/>
                    <a:pt x="806704" y="403352"/>
                  </a:cubicBezTo>
                  <a:cubicBezTo>
                    <a:pt x="806704" y="410591"/>
                    <a:pt x="802640" y="417195"/>
                    <a:pt x="796163" y="420370"/>
                  </a:cubicBezTo>
                  <a:lnTo>
                    <a:pt x="787654" y="403352"/>
                  </a:lnTo>
                  <a:lnTo>
                    <a:pt x="806704" y="403352"/>
                  </a:lnTo>
                  <a:cubicBezTo>
                    <a:pt x="806704" y="626110"/>
                    <a:pt x="626110" y="806704"/>
                    <a:pt x="403352" y="806704"/>
                  </a:cubicBezTo>
                  <a:lnTo>
                    <a:pt x="403352" y="787654"/>
                  </a:lnTo>
                  <a:lnTo>
                    <a:pt x="403352" y="768604"/>
                  </a:lnTo>
                  <a:lnTo>
                    <a:pt x="403352" y="787654"/>
                  </a:lnTo>
                  <a:lnTo>
                    <a:pt x="403352" y="806704"/>
                  </a:lnTo>
                  <a:cubicBezTo>
                    <a:pt x="180594" y="806704"/>
                    <a:pt x="0" y="626110"/>
                    <a:pt x="0" y="403352"/>
                  </a:cubicBezTo>
                  <a:lnTo>
                    <a:pt x="19050" y="403352"/>
                  </a:lnTo>
                  <a:lnTo>
                    <a:pt x="0" y="403352"/>
                  </a:lnTo>
                  <a:moveTo>
                    <a:pt x="38100" y="403352"/>
                  </a:moveTo>
                  <a:lnTo>
                    <a:pt x="19050" y="403352"/>
                  </a:lnTo>
                  <a:lnTo>
                    <a:pt x="38100" y="403352"/>
                  </a:lnTo>
                  <a:cubicBezTo>
                    <a:pt x="38100" y="605028"/>
                    <a:pt x="201676" y="768604"/>
                    <a:pt x="403352" y="768604"/>
                  </a:cubicBezTo>
                  <a:cubicBezTo>
                    <a:pt x="413893" y="768604"/>
                    <a:pt x="422402" y="777113"/>
                    <a:pt x="422402" y="787654"/>
                  </a:cubicBezTo>
                  <a:cubicBezTo>
                    <a:pt x="422402" y="798195"/>
                    <a:pt x="413893" y="806704"/>
                    <a:pt x="403352" y="806704"/>
                  </a:cubicBezTo>
                  <a:cubicBezTo>
                    <a:pt x="392811" y="806704"/>
                    <a:pt x="384302" y="798195"/>
                    <a:pt x="384302" y="787654"/>
                  </a:cubicBezTo>
                  <a:cubicBezTo>
                    <a:pt x="384302" y="777113"/>
                    <a:pt x="392811" y="768604"/>
                    <a:pt x="403352" y="768604"/>
                  </a:cubicBezTo>
                  <a:cubicBezTo>
                    <a:pt x="605028" y="768604"/>
                    <a:pt x="768604" y="605028"/>
                    <a:pt x="768604" y="403352"/>
                  </a:cubicBezTo>
                  <a:cubicBezTo>
                    <a:pt x="768604" y="396113"/>
                    <a:pt x="772668" y="389509"/>
                    <a:pt x="779145" y="386334"/>
                  </a:cubicBezTo>
                  <a:lnTo>
                    <a:pt x="787654" y="403352"/>
                  </a:lnTo>
                  <a:lnTo>
                    <a:pt x="768604" y="403352"/>
                  </a:lnTo>
                  <a:cubicBezTo>
                    <a:pt x="768604" y="201676"/>
                    <a:pt x="605028" y="38100"/>
                    <a:pt x="403352" y="38100"/>
                  </a:cubicBezTo>
                  <a:cubicBezTo>
                    <a:pt x="397510" y="38100"/>
                    <a:pt x="392049" y="35433"/>
                    <a:pt x="388493" y="30988"/>
                  </a:cubicBezTo>
                  <a:lnTo>
                    <a:pt x="403352" y="19050"/>
                  </a:lnTo>
                  <a:lnTo>
                    <a:pt x="403352" y="38100"/>
                  </a:lnTo>
                  <a:cubicBezTo>
                    <a:pt x="201676" y="38100"/>
                    <a:pt x="38100" y="201676"/>
                    <a:pt x="38100" y="403352"/>
                  </a:cubicBezTo>
                  <a:close/>
                </a:path>
              </a:pathLst>
            </a:custGeom>
            <a:solidFill>
              <a:srgbClr val="29DDDA"/>
            </a:solidFill>
          </p:spPr>
        </p:sp>
      </p:grpSp>
      <p:sp>
        <p:nvSpPr>
          <p:cNvPr id="21" name="TextBox 21"/>
          <p:cNvSpPr txBox="1"/>
          <p:nvPr/>
        </p:nvSpPr>
        <p:spPr>
          <a:xfrm>
            <a:off x="9048974" y="3832771"/>
            <a:ext cx="190054" cy="303460"/>
          </a:xfrm>
          <a:prstGeom prst="rect">
            <a:avLst/>
          </a:prstGeom>
        </p:spPr>
        <p:txBody>
          <a:bodyPr lIns="0" tIns="0" rIns="0" bIns="0" rtlCol="0" anchor="t">
            <a:spAutoFit/>
          </a:bodyPr>
          <a:lstStyle/>
          <a:p>
            <a:pPr algn="ctr">
              <a:lnSpc>
                <a:spcPts val="2687"/>
              </a:lnSpc>
            </a:pPr>
            <a:r>
              <a:rPr lang="en-US" sz="2687" b="1">
                <a:solidFill>
                  <a:srgbClr val="E0E4E6"/>
                </a:solidFill>
                <a:latin typeface="Arimo Bold"/>
                <a:ea typeface="Arimo Bold"/>
                <a:cs typeface="Arimo Bold"/>
                <a:sym typeface="Arimo Bold"/>
              </a:rPr>
              <a:t>2</a:t>
            </a:r>
          </a:p>
        </p:txBody>
      </p:sp>
      <p:sp>
        <p:nvSpPr>
          <p:cNvPr id="22" name="TextBox 22"/>
          <p:cNvSpPr txBox="1"/>
          <p:nvPr/>
        </p:nvSpPr>
        <p:spPr>
          <a:xfrm>
            <a:off x="10553105" y="3616673"/>
            <a:ext cx="2846785" cy="384422"/>
          </a:xfrm>
          <a:prstGeom prst="rect">
            <a:avLst/>
          </a:prstGeom>
        </p:spPr>
        <p:txBody>
          <a:bodyPr lIns="0" tIns="0" rIns="0" bIns="0" rtlCol="0" anchor="t">
            <a:spAutoFit/>
          </a:bodyPr>
          <a:lstStyle/>
          <a:p>
            <a:pPr algn="l">
              <a:lnSpc>
                <a:spcPts val="2750"/>
              </a:lnSpc>
            </a:pPr>
            <a:r>
              <a:rPr lang="en-US" sz="2187" b="1">
                <a:solidFill>
                  <a:srgbClr val="E0E4E6"/>
                </a:solidFill>
                <a:latin typeface="Arimo Bold"/>
                <a:ea typeface="Arimo Bold"/>
                <a:cs typeface="Arimo Bold"/>
                <a:sym typeface="Arimo Bold"/>
              </a:rPr>
              <a:t>Reduced Errors</a:t>
            </a:r>
          </a:p>
        </p:txBody>
      </p:sp>
      <p:sp>
        <p:nvSpPr>
          <p:cNvPr id="23" name="TextBox 23"/>
          <p:cNvSpPr txBox="1"/>
          <p:nvPr/>
        </p:nvSpPr>
        <p:spPr>
          <a:xfrm>
            <a:off x="10553105" y="4068961"/>
            <a:ext cx="6083201" cy="1315790"/>
          </a:xfrm>
          <a:prstGeom prst="rect">
            <a:avLst/>
          </a:prstGeom>
        </p:spPr>
        <p:txBody>
          <a:bodyPr lIns="0" tIns="0" rIns="0" bIns="0" rtlCol="0" anchor="t">
            <a:spAutoFit/>
          </a:bodyPr>
          <a:lstStyle/>
          <a:p>
            <a:pPr algn="l">
              <a:lnSpc>
                <a:spcPts val="3187"/>
              </a:lnSpc>
            </a:pPr>
            <a:r>
              <a:rPr lang="en-US" sz="2000">
                <a:solidFill>
                  <a:srgbClr val="E0E4E6"/>
                </a:solidFill>
                <a:latin typeface="Barlow"/>
                <a:ea typeface="Barlow"/>
                <a:cs typeface="Barlow"/>
                <a:sym typeface="Barlow"/>
              </a:rPr>
              <a:t>System-based calculations and data management minimize human errors, leading to more accurate payroll processing.</a:t>
            </a:r>
          </a:p>
        </p:txBody>
      </p:sp>
      <p:grpSp>
        <p:nvGrpSpPr>
          <p:cNvPr id="24" name="Group 24"/>
          <p:cNvGrpSpPr/>
          <p:nvPr/>
        </p:nvGrpSpPr>
        <p:grpSpPr>
          <a:xfrm>
            <a:off x="7987680" y="5204966"/>
            <a:ext cx="896690" cy="28575"/>
            <a:chOff x="0" y="0"/>
            <a:chExt cx="1195587" cy="38100"/>
          </a:xfrm>
        </p:grpSpPr>
        <p:sp>
          <p:nvSpPr>
            <p:cNvPr id="25" name="Freeform 25"/>
            <p:cNvSpPr/>
            <p:nvPr/>
          </p:nvSpPr>
          <p:spPr>
            <a:xfrm>
              <a:off x="0" y="0"/>
              <a:ext cx="1195578" cy="38100"/>
            </a:xfrm>
            <a:custGeom>
              <a:avLst/>
              <a:gdLst/>
              <a:ahLst/>
              <a:cxnLst/>
              <a:rect l="l" t="t" r="r" b="b"/>
              <a:pathLst>
                <a:path w="1195578" h="38100">
                  <a:moveTo>
                    <a:pt x="0" y="19050"/>
                  </a:moveTo>
                  <a:cubicBezTo>
                    <a:pt x="0" y="8509"/>
                    <a:pt x="8509" y="0"/>
                    <a:pt x="19050" y="0"/>
                  </a:cubicBezTo>
                  <a:lnTo>
                    <a:pt x="1176528" y="0"/>
                  </a:lnTo>
                  <a:cubicBezTo>
                    <a:pt x="1187069" y="0"/>
                    <a:pt x="1195578" y="8509"/>
                    <a:pt x="1195578" y="19050"/>
                  </a:cubicBezTo>
                  <a:cubicBezTo>
                    <a:pt x="1195578" y="29591"/>
                    <a:pt x="1187069" y="38100"/>
                    <a:pt x="1176528" y="38100"/>
                  </a:cubicBezTo>
                  <a:lnTo>
                    <a:pt x="19050" y="38100"/>
                  </a:lnTo>
                  <a:cubicBezTo>
                    <a:pt x="8509" y="38100"/>
                    <a:pt x="0" y="29591"/>
                    <a:pt x="0" y="19050"/>
                  </a:cubicBezTo>
                  <a:close/>
                </a:path>
              </a:pathLst>
            </a:custGeom>
            <a:solidFill>
              <a:srgbClr val="37A7E7"/>
            </a:solidFill>
          </p:spPr>
        </p:sp>
      </p:grpSp>
      <p:grpSp>
        <p:nvGrpSpPr>
          <p:cNvPr id="26" name="Group 26"/>
          <p:cNvGrpSpPr/>
          <p:nvPr/>
        </p:nvGrpSpPr>
        <p:grpSpPr>
          <a:xfrm>
            <a:off x="8841506" y="4916835"/>
            <a:ext cx="604986" cy="604986"/>
            <a:chOff x="0" y="0"/>
            <a:chExt cx="806648" cy="806648"/>
          </a:xfrm>
        </p:grpSpPr>
        <p:sp>
          <p:nvSpPr>
            <p:cNvPr id="27" name="Freeform 27"/>
            <p:cNvSpPr/>
            <p:nvPr/>
          </p:nvSpPr>
          <p:spPr>
            <a:xfrm>
              <a:off x="19050" y="19050"/>
              <a:ext cx="768604" cy="768604"/>
            </a:xfrm>
            <a:custGeom>
              <a:avLst/>
              <a:gdLst/>
              <a:ahLst/>
              <a:cxnLst/>
              <a:rect l="l" t="t" r="r" b="b"/>
              <a:pathLst>
                <a:path w="768604" h="768604">
                  <a:moveTo>
                    <a:pt x="0" y="384302"/>
                  </a:moveTo>
                  <a:cubicBezTo>
                    <a:pt x="0" y="172085"/>
                    <a:pt x="172085" y="0"/>
                    <a:pt x="384302" y="0"/>
                  </a:cubicBezTo>
                  <a:cubicBezTo>
                    <a:pt x="596519" y="0"/>
                    <a:pt x="768604" y="172085"/>
                    <a:pt x="768604" y="384302"/>
                  </a:cubicBezTo>
                  <a:cubicBezTo>
                    <a:pt x="768604" y="596519"/>
                    <a:pt x="596519" y="768604"/>
                    <a:pt x="384302" y="768604"/>
                  </a:cubicBezTo>
                  <a:cubicBezTo>
                    <a:pt x="172085" y="768604"/>
                    <a:pt x="0" y="596519"/>
                    <a:pt x="0" y="384302"/>
                  </a:cubicBezTo>
                  <a:close/>
                </a:path>
              </a:pathLst>
            </a:custGeom>
            <a:solidFill>
              <a:srgbClr val="0A081B"/>
            </a:solidFill>
          </p:spPr>
        </p:sp>
        <p:sp>
          <p:nvSpPr>
            <p:cNvPr id="28" name="Freeform 28"/>
            <p:cNvSpPr/>
            <p:nvPr/>
          </p:nvSpPr>
          <p:spPr>
            <a:xfrm>
              <a:off x="0" y="0"/>
              <a:ext cx="806704" cy="806704"/>
            </a:xfrm>
            <a:custGeom>
              <a:avLst/>
              <a:gdLst/>
              <a:ahLst/>
              <a:cxnLst/>
              <a:rect l="l" t="t" r="r" b="b"/>
              <a:pathLst>
                <a:path w="806704" h="806704">
                  <a:moveTo>
                    <a:pt x="0" y="403352"/>
                  </a:moveTo>
                  <a:cubicBezTo>
                    <a:pt x="0" y="180594"/>
                    <a:pt x="180594" y="0"/>
                    <a:pt x="403352" y="0"/>
                  </a:cubicBezTo>
                  <a:cubicBezTo>
                    <a:pt x="409194" y="0"/>
                    <a:pt x="414655" y="2667"/>
                    <a:pt x="418211" y="7112"/>
                  </a:cubicBezTo>
                  <a:lnTo>
                    <a:pt x="403352" y="19050"/>
                  </a:lnTo>
                  <a:lnTo>
                    <a:pt x="403352" y="0"/>
                  </a:lnTo>
                  <a:lnTo>
                    <a:pt x="403352" y="19050"/>
                  </a:lnTo>
                  <a:lnTo>
                    <a:pt x="403352" y="0"/>
                  </a:lnTo>
                  <a:cubicBezTo>
                    <a:pt x="626110" y="0"/>
                    <a:pt x="806704" y="180594"/>
                    <a:pt x="806704" y="403352"/>
                  </a:cubicBezTo>
                  <a:cubicBezTo>
                    <a:pt x="806704" y="410591"/>
                    <a:pt x="802640" y="417195"/>
                    <a:pt x="796163" y="420370"/>
                  </a:cubicBezTo>
                  <a:lnTo>
                    <a:pt x="787654" y="403352"/>
                  </a:lnTo>
                  <a:lnTo>
                    <a:pt x="806704" y="403352"/>
                  </a:lnTo>
                  <a:cubicBezTo>
                    <a:pt x="806704" y="626110"/>
                    <a:pt x="626110" y="806704"/>
                    <a:pt x="403352" y="806704"/>
                  </a:cubicBezTo>
                  <a:lnTo>
                    <a:pt x="403352" y="787654"/>
                  </a:lnTo>
                  <a:lnTo>
                    <a:pt x="403352" y="768604"/>
                  </a:lnTo>
                  <a:lnTo>
                    <a:pt x="403352" y="787654"/>
                  </a:lnTo>
                  <a:lnTo>
                    <a:pt x="403352" y="806704"/>
                  </a:lnTo>
                  <a:cubicBezTo>
                    <a:pt x="180594" y="806704"/>
                    <a:pt x="0" y="626110"/>
                    <a:pt x="0" y="403352"/>
                  </a:cubicBezTo>
                  <a:lnTo>
                    <a:pt x="19050" y="403352"/>
                  </a:lnTo>
                  <a:lnTo>
                    <a:pt x="0" y="403352"/>
                  </a:lnTo>
                  <a:moveTo>
                    <a:pt x="38100" y="403352"/>
                  </a:moveTo>
                  <a:lnTo>
                    <a:pt x="19050" y="403352"/>
                  </a:lnTo>
                  <a:lnTo>
                    <a:pt x="38100" y="403352"/>
                  </a:lnTo>
                  <a:cubicBezTo>
                    <a:pt x="38100" y="605028"/>
                    <a:pt x="201676" y="768604"/>
                    <a:pt x="403352" y="768604"/>
                  </a:cubicBezTo>
                  <a:cubicBezTo>
                    <a:pt x="413893" y="768604"/>
                    <a:pt x="422402" y="777113"/>
                    <a:pt x="422402" y="787654"/>
                  </a:cubicBezTo>
                  <a:cubicBezTo>
                    <a:pt x="422402" y="798195"/>
                    <a:pt x="413893" y="806704"/>
                    <a:pt x="403352" y="806704"/>
                  </a:cubicBezTo>
                  <a:cubicBezTo>
                    <a:pt x="392811" y="806704"/>
                    <a:pt x="384302" y="798195"/>
                    <a:pt x="384302" y="787654"/>
                  </a:cubicBezTo>
                  <a:cubicBezTo>
                    <a:pt x="384302" y="777113"/>
                    <a:pt x="392811" y="768604"/>
                    <a:pt x="403352" y="768604"/>
                  </a:cubicBezTo>
                  <a:cubicBezTo>
                    <a:pt x="605028" y="768604"/>
                    <a:pt x="768604" y="605028"/>
                    <a:pt x="768604" y="403352"/>
                  </a:cubicBezTo>
                  <a:cubicBezTo>
                    <a:pt x="768604" y="396113"/>
                    <a:pt x="772668" y="389509"/>
                    <a:pt x="779145" y="386334"/>
                  </a:cubicBezTo>
                  <a:lnTo>
                    <a:pt x="787654" y="403352"/>
                  </a:lnTo>
                  <a:lnTo>
                    <a:pt x="768604" y="403352"/>
                  </a:lnTo>
                  <a:cubicBezTo>
                    <a:pt x="768604" y="201676"/>
                    <a:pt x="605028" y="38100"/>
                    <a:pt x="403352" y="38100"/>
                  </a:cubicBezTo>
                  <a:cubicBezTo>
                    <a:pt x="397510" y="38100"/>
                    <a:pt x="392049" y="35433"/>
                    <a:pt x="388493" y="30988"/>
                  </a:cubicBezTo>
                  <a:lnTo>
                    <a:pt x="403352" y="19050"/>
                  </a:lnTo>
                  <a:lnTo>
                    <a:pt x="403352" y="38100"/>
                  </a:lnTo>
                  <a:cubicBezTo>
                    <a:pt x="201676" y="38100"/>
                    <a:pt x="38100" y="201676"/>
                    <a:pt x="38100" y="403352"/>
                  </a:cubicBezTo>
                  <a:close/>
                </a:path>
              </a:pathLst>
            </a:custGeom>
            <a:solidFill>
              <a:srgbClr val="37A7E7"/>
            </a:solidFill>
          </p:spPr>
        </p:sp>
      </p:grpSp>
      <p:sp>
        <p:nvSpPr>
          <p:cNvPr id="29" name="TextBox 29"/>
          <p:cNvSpPr txBox="1"/>
          <p:nvPr/>
        </p:nvSpPr>
        <p:spPr>
          <a:xfrm>
            <a:off x="9043912" y="5086647"/>
            <a:ext cx="200025" cy="303460"/>
          </a:xfrm>
          <a:prstGeom prst="rect">
            <a:avLst/>
          </a:prstGeom>
        </p:spPr>
        <p:txBody>
          <a:bodyPr lIns="0" tIns="0" rIns="0" bIns="0" rtlCol="0" anchor="t">
            <a:spAutoFit/>
          </a:bodyPr>
          <a:lstStyle/>
          <a:p>
            <a:pPr algn="ctr">
              <a:lnSpc>
                <a:spcPts val="2687"/>
              </a:lnSpc>
            </a:pPr>
            <a:r>
              <a:rPr lang="en-US" sz="2687" b="1">
                <a:solidFill>
                  <a:srgbClr val="E0E4E6"/>
                </a:solidFill>
                <a:latin typeface="Arimo Bold"/>
                <a:ea typeface="Arimo Bold"/>
                <a:cs typeface="Arimo Bold"/>
                <a:sym typeface="Arimo Bold"/>
              </a:rPr>
              <a:t>3</a:t>
            </a:r>
          </a:p>
        </p:txBody>
      </p:sp>
      <p:sp>
        <p:nvSpPr>
          <p:cNvPr id="30" name="TextBox 30"/>
          <p:cNvSpPr txBox="1"/>
          <p:nvPr/>
        </p:nvSpPr>
        <p:spPr>
          <a:xfrm>
            <a:off x="4785122" y="4870549"/>
            <a:ext cx="2949774" cy="384422"/>
          </a:xfrm>
          <a:prstGeom prst="rect">
            <a:avLst/>
          </a:prstGeom>
        </p:spPr>
        <p:txBody>
          <a:bodyPr lIns="0" tIns="0" rIns="0" bIns="0" rtlCol="0" anchor="t">
            <a:spAutoFit/>
          </a:bodyPr>
          <a:lstStyle/>
          <a:p>
            <a:pPr algn="r">
              <a:lnSpc>
                <a:spcPts val="2750"/>
              </a:lnSpc>
            </a:pPr>
            <a:r>
              <a:rPr lang="en-US" sz="2187" b="1">
                <a:solidFill>
                  <a:srgbClr val="E0E4E6"/>
                </a:solidFill>
                <a:latin typeface="Arimo Bold"/>
                <a:ea typeface="Arimo Bold"/>
                <a:cs typeface="Arimo Bold"/>
                <a:sym typeface="Arimo Bold"/>
              </a:rPr>
              <a:t>Improved Compliance</a:t>
            </a:r>
          </a:p>
        </p:txBody>
      </p:sp>
      <p:sp>
        <p:nvSpPr>
          <p:cNvPr id="31" name="TextBox 31"/>
          <p:cNvSpPr txBox="1"/>
          <p:nvPr/>
        </p:nvSpPr>
        <p:spPr>
          <a:xfrm>
            <a:off x="1651695" y="5322837"/>
            <a:ext cx="6083201" cy="1315790"/>
          </a:xfrm>
          <a:prstGeom prst="rect">
            <a:avLst/>
          </a:prstGeom>
        </p:spPr>
        <p:txBody>
          <a:bodyPr lIns="0" tIns="0" rIns="0" bIns="0" rtlCol="0" anchor="t">
            <a:spAutoFit/>
          </a:bodyPr>
          <a:lstStyle/>
          <a:p>
            <a:pPr algn="r">
              <a:lnSpc>
                <a:spcPts val="3187"/>
              </a:lnSpc>
            </a:pPr>
            <a:r>
              <a:rPr lang="en-US" sz="2000">
                <a:solidFill>
                  <a:srgbClr val="E0E4E6"/>
                </a:solidFill>
                <a:latin typeface="Barlow"/>
                <a:ea typeface="Barlow"/>
                <a:cs typeface="Barlow"/>
                <a:sym typeface="Barlow"/>
              </a:rPr>
              <a:t>Payroll systems keep businesses compliant with changing labor laws and tax regulations, reducing the risk of penalties.</a:t>
            </a:r>
          </a:p>
        </p:txBody>
      </p:sp>
      <p:grpSp>
        <p:nvGrpSpPr>
          <p:cNvPr id="32" name="Group 32"/>
          <p:cNvGrpSpPr/>
          <p:nvPr/>
        </p:nvGrpSpPr>
        <p:grpSpPr>
          <a:xfrm>
            <a:off x="9403631" y="6458991"/>
            <a:ext cx="896690" cy="28575"/>
            <a:chOff x="0" y="0"/>
            <a:chExt cx="1195587" cy="38100"/>
          </a:xfrm>
        </p:grpSpPr>
        <p:sp>
          <p:nvSpPr>
            <p:cNvPr id="33" name="Freeform 33"/>
            <p:cNvSpPr/>
            <p:nvPr/>
          </p:nvSpPr>
          <p:spPr>
            <a:xfrm>
              <a:off x="0" y="0"/>
              <a:ext cx="1195578" cy="38100"/>
            </a:xfrm>
            <a:custGeom>
              <a:avLst/>
              <a:gdLst/>
              <a:ahLst/>
              <a:cxnLst/>
              <a:rect l="l" t="t" r="r" b="b"/>
              <a:pathLst>
                <a:path w="1195578" h="38100">
                  <a:moveTo>
                    <a:pt x="0" y="19050"/>
                  </a:moveTo>
                  <a:cubicBezTo>
                    <a:pt x="0" y="8509"/>
                    <a:pt x="8509" y="0"/>
                    <a:pt x="19050" y="0"/>
                  </a:cubicBezTo>
                  <a:lnTo>
                    <a:pt x="1176528" y="0"/>
                  </a:lnTo>
                  <a:cubicBezTo>
                    <a:pt x="1187069" y="0"/>
                    <a:pt x="1195578" y="8509"/>
                    <a:pt x="1195578" y="19050"/>
                  </a:cubicBezTo>
                  <a:cubicBezTo>
                    <a:pt x="1195578" y="29591"/>
                    <a:pt x="1187069" y="38100"/>
                    <a:pt x="1176528" y="38100"/>
                  </a:cubicBezTo>
                  <a:lnTo>
                    <a:pt x="19050" y="38100"/>
                  </a:lnTo>
                  <a:cubicBezTo>
                    <a:pt x="8509" y="38100"/>
                    <a:pt x="0" y="29591"/>
                    <a:pt x="0" y="19050"/>
                  </a:cubicBezTo>
                  <a:close/>
                </a:path>
              </a:pathLst>
            </a:custGeom>
            <a:solidFill>
              <a:srgbClr val="091231"/>
            </a:solidFill>
          </p:spPr>
        </p:sp>
      </p:grpSp>
      <p:grpSp>
        <p:nvGrpSpPr>
          <p:cNvPr id="34" name="Group 34"/>
          <p:cNvGrpSpPr/>
          <p:nvPr/>
        </p:nvGrpSpPr>
        <p:grpSpPr>
          <a:xfrm>
            <a:off x="8841506" y="6170860"/>
            <a:ext cx="604986" cy="604986"/>
            <a:chOff x="0" y="0"/>
            <a:chExt cx="806648" cy="806648"/>
          </a:xfrm>
        </p:grpSpPr>
        <p:sp>
          <p:nvSpPr>
            <p:cNvPr id="35" name="Freeform 35"/>
            <p:cNvSpPr/>
            <p:nvPr/>
          </p:nvSpPr>
          <p:spPr>
            <a:xfrm>
              <a:off x="19050" y="19050"/>
              <a:ext cx="768604" cy="768604"/>
            </a:xfrm>
            <a:custGeom>
              <a:avLst/>
              <a:gdLst/>
              <a:ahLst/>
              <a:cxnLst/>
              <a:rect l="l" t="t" r="r" b="b"/>
              <a:pathLst>
                <a:path w="768604" h="768604">
                  <a:moveTo>
                    <a:pt x="0" y="384302"/>
                  </a:moveTo>
                  <a:cubicBezTo>
                    <a:pt x="0" y="172085"/>
                    <a:pt x="172085" y="0"/>
                    <a:pt x="384302" y="0"/>
                  </a:cubicBezTo>
                  <a:cubicBezTo>
                    <a:pt x="596519" y="0"/>
                    <a:pt x="768604" y="172085"/>
                    <a:pt x="768604" y="384302"/>
                  </a:cubicBezTo>
                  <a:cubicBezTo>
                    <a:pt x="768604" y="596519"/>
                    <a:pt x="596519" y="768604"/>
                    <a:pt x="384302" y="768604"/>
                  </a:cubicBezTo>
                  <a:cubicBezTo>
                    <a:pt x="172085" y="768604"/>
                    <a:pt x="0" y="596519"/>
                    <a:pt x="0" y="384302"/>
                  </a:cubicBezTo>
                  <a:close/>
                </a:path>
              </a:pathLst>
            </a:custGeom>
            <a:solidFill>
              <a:srgbClr val="0A081B"/>
            </a:solidFill>
          </p:spPr>
        </p:sp>
        <p:sp>
          <p:nvSpPr>
            <p:cNvPr id="36" name="Freeform 36"/>
            <p:cNvSpPr/>
            <p:nvPr/>
          </p:nvSpPr>
          <p:spPr>
            <a:xfrm>
              <a:off x="0" y="0"/>
              <a:ext cx="806704" cy="806704"/>
            </a:xfrm>
            <a:custGeom>
              <a:avLst/>
              <a:gdLst/>
              <a:ahLst/>
              <a:cxnLst/>
              <a:rect l="l" t="t" r="r" b="b"/>
              <a:pathLst>
                <a:path w="806704" h="806704">
                  <a:moveTo>
                    <a:pt x="0" y="403352"/>
                  </a:moveTo>
                  <a:cubicBezTo>
                    <a:pt x="0" y="180594"/>
                    <a:pt x="180594" y="0"/>
                    <a:pt x="403352" y="0"/>
                  </a:cubicBezTo>
                  <a:cubicBezTo>
                    <a:pt x="409194" y="0"/>
                    <a:pt x="414655" y="2667"/>
                    <a:pt x="418211" y="7112"/>
                  </a:cubicBezTo>
                  <a:lnTo>
                    <a:pt x="403352" y="19050"/>
                  </a:lnTo>
                  <a:lnTo>
                    <a:pt x="403352" y="0"/>
                  </a:lnTo>
                  <a:lnTo>
                    <a:pt x="403352" y="19050"/>
                  </a:lnTo>
                  <a:lnTo>
                    <a:pt x="403352" y="0"/>
                  </a:lnTo>
                  <a:cubicBezTo>
                    <a:pt x="626110" y="0"/>
                    <a:pt x="806704" y="180594"/>
                    <a:pt x="806704" y="403352"/>
                  </a:cubicBezTo>
                  <a:cubicBezTo>
                    <a:pt x="806704" y="410591"/>
                    <a:pt x="802640" y="417195"/>
                    <a:pt x="796163" y="420370"/>
                  </a:cubicBezTo>
                  <a:lnTo>
                    <a:pt x="787654" y="403352"/>
                  </a:lnTo>
                  <a:lnTo>
                    <a:pt x="806704" y="403352"/>
                  </a:lnTo>
                  <a:cubicBezTo>
                    <a:pt x="806704" y="626110"/>
                    <a:pt x="626110" y="806704"/>
                    <a:pt x="403352" y="806704"/>
                  </a:cubicBezTo>
                  <a:lnTo>
                    <a:pt x="403352" y="787654"/>
                  </a:lnTo>
                  <a:lnTo>
                    <a:pt x="403352" y="768604"/>
                  </a:lnTo>
                  <a:lnTo>
                    <a:pt x="403352" y="787654"/>
                  </a:lnTo>
                  <a:lnTo>
                    <a:pt x="403352" y="806704"/>
                  </a:lnTo>
                  <a:cubicBezTo>
                    <a:pt x="180594" y="806704"/>
                    <a:pt x="0" y="626110"/>
                    <a:pt x="0" y="403352"/>
                  </a:cubicBezTo>
                  <a:lnTo>
                    <a:pt x="19050" y="403352"/>
                  </a:lnTo>
                  <a:lnTo>
                    <a:pt x="0" y="403352"/>
                  </a:lnTo>
                  <a:moveTo>
                    <a:pt x="38100" y="403352"/>
                  </a:moveTo>
                  <a:lnTo>
                    <a:pt x="19050" y="403352"/>
                  </a:lnTo>
                  <a:lnTo>
                    <a:pt x="38100" y="403352"/>
                  </a:lnTo>
                  <a:cubicBezTo>
                    <a:pt x="38100" y="605028"/>
                    <a:pt x="201676" y="768604"/>
                    <a:pt x="403352" y="768604"/>
                  </a:cubicBezTo>
                  <a:cubicBezTo>
                    <a:pt x="413893" y="768604"/>
                    <a:pt x="422402" y="777113"/>
                    <a:pt x="422402" y="787654"/>
                  </a:cubicBezTo>
                  <a:cubicBezTo>
                    <a:pt x="422402" y="798195"/>
                    <a:pt x="413893" y="806704"/>
                    <a:pt x="403352" y="806704"/>
                  </a:cubicBezTo>
                  <a:cubicBezTo>
                    <a:pt x="392811" y="806704"/>
                    <a:pt x="384302" y="798195"/>
                    <a:pt x="384302" y="787654"/>
                  </a:cubicBezTo>
                  <a:cubicBezTo>
                    <a:pt x="384302" y="777113"/>
                    <a:pt x="392811" y="768604"/>
                    <a:pt x="403352" y="768604"/>
                  </a:cubicBezTo>
                  <a:cubicBezTo>
                    <a:pt x="605028" y="768604"/>
                    <a:pt x="768604" y="605028"/>
                    <a:pt x="768604" y="403352"/>
                  </a:cubicBezTo>
                  <a:cubicBezTo>
                    <a:pt x="768604" y="396113"/>
                    <a:pt x="772668" y="389509"/>
                    <a:pt x="779145" y="386334"/>
                  </a:cubicBezTo>
                  <a:lnTo>
                    <a:pt x="787654" y="403352"/>
                  </a:lnTo>
                  <a:lnTo>
                    <a:pt x="768604" y="403352"/>
                  </a:lnTo>
                  <a:cubicBezTo>
                    <a:pt x="768604" y="201676"/>
                    <a:pt x="605028" y="38100"/>
                    <a:pt x="403352" y="38100"/>
                  </a:cubicBezTo>
                  <a:cubicBezTo>
                    <a:pt x="397510" y="38100"/>
                    <a:pt x="392049" y="35433"/>
                    <a:pt x="388493" y="30988"/>
                  </a:cubicBezTo>
                  <a:lnTo>
                    <a:pt x="403352" y="19050"/>
                  </a:lnTo>
                  <a:lnTo>
                    <a:pt x="403352" y="38100"/>
                  </a:lnTo>
                  <a:cubicBezTo>
                    <a:pt x="201676" y="38100"/>
                    <a:pt x="38100" y="201676"/>
                    <a:pt x="38100" y="403352"/>
                  </a:cubicBezTo>
                  <a:close/>
                </a:path>
              </a:pathLst>
            </a:custGeom>
            <a:solidFill>
              <a:srgbClr val="091231"/>
            </a:solidFill>
          </p:spPr>
        </p:sp>
      </p:grpSp>
      <p:sp>
        <p:nvSpPr>
          <p:cNvPr id="37" name="TextBox 37"/>
          <p:cNvSpPr txBox="1"/>
          <p:nvPr/>
        </p:nvSpPr>
        <p:spPr>
          <a:xfrm>
            <a:off x="9047485" y="6340674"/>
            <a:ext cx="193030" cy="303460"/>
          </a:xfrm>
          <a:prstGeom prst="rect">
            <a:avLst/>
          </a:prstGeom>
        </p:spPr>
        <p:txBody>
          <a:bodyPr lIns="0" tIns="0" rIns="0" bIns="0" rtlCol="0" anchor="t">
            <a:spAutoFit/>
          </a:bodyPr>
          <a:lstStyle/>
          <a:p>
            <a:pPr algn="ctr">
              <a:lnSpc>
                <a:spcPts val="2687"/>
              </a:lnSpc>
            </a:pPr>
            <a:r>
              <a:rPr lang="en-US" sz="2687" b="1">
                <a:solidFill>
                  <a:srgbClr val="E0E4E6"/>
                </a:solidFill>
                <a:latin typeface="Arimo Bold"/>
                <a:ea typeface="Arimo Bold"/>
                <a:cs typeface="Arimo Bold"/>
                <a:sym typeface="Arimo Bold"/>
              </a:rPr>
              <a:t>4</a:t>
            </a:r>
          </a:p>
        </p:txBody>
      </p:sp>
      <p:sp>
        <p:nvSpPr>
          <p:cNvPr id="38" name="TextBox 38"/>
          <p:cNvSpPr txBox="1"/>
          <p:nvPr/>
        </p:nvSpPr>
        <p:spPr>
          <a:xfrm>
            <a:off x="10553104" y="6124575"/>
            <a:ext cx="4934543" cy="333168"/>
          </a:xfrm>
          <a:prstGeom prst="rect">
            <a:avLst/>
          </a:prstGeom>
        </p:spPr>
        <p:txBody>
          <a:bodyPr wrap="square" lIns="0" tIns="0" rIns="0" bIns="0" rtlCol="0" anchor="t">
            <a:spAutoFit/>
          </a:bodyPr>
          <a:lstStyle/>
          <a:p>
            <a:pPr algn="l">
              <a:lnSpc>
                <a:spcPts val="2750"/>
              </a:lnSpc>
            </a:pPr>
            <a:r>
              <a:rPr lang="en-US" sz="2187" b="1" dirty="0">
                <a:solidFill>
                  <a:srgbClr val="E0E4E6"/>
                </a:solidFill>
                <a:latin typeface="Arimo Bold"/>
                <a:ea typeface="Arimo Bold"/>
                <a:cs typeface="Arimo Bold"/>
                <a:sym typeface="Arimo Bold"/>
              </a:rPr>
              <a:t>Enhanced Employee Satisfaction</a:t>
            </a:r>
          </a:p>
        </p:txBody>
      </p:sp>
      <p:sp>
        <p:nvSpPr>
          <p:cNvPr id="39" name="TextBox 39"/>
          <p:cNvSpPr txBox="1"/>
          <p:nvPr/>
        </p:nvSpPr>
        <p:spPr>
          <a:xfrm>
            <a:off x="10553105" y="6576864"/>
            <a:ext cx="6083201" cy="1315790"/>
          </a:xfrm>
          <a:prstGeom prst="rect">
            <a:avLst/>
          </a:prstGeom>
        </p:spPr>
        <p:txBody>
          <a:bodyPr lIns="0" tIns="0" rIns="0" bIns="0" rtlCol="0" anchor="t">
            <a:spAutoFit/>
          </a:bodyPr>
          <a:lstStyle/>
          <a:p>
            <a:pPr algn="l">
              <a:lnSpc>
                <a:spcPts val="3187"/>
              </a:lnSpc>
            </a:pPr>
            <a:r>
              <a:rPr lang="en-US" sz="2000" dirty="0">
                <a:solidFill>
                  <a:srgbClr val="E0E4E6"/>
                </a:solidFill>
                <a:latin typeface="Barlow"/>
                <a:ea typeface="Barlow"/>
                <a:cs typeface="Barlow"/>
                <a:sym typeface="Barlow"/>
              </a:rPr>
              <a:t>Accurate and timely payments improve employee satisfaction and morale, contributing to a positive work environment.</a:t>
            </a:r>
          </a:p>
        </p:txBody>
      </p:sp>
      <p:grpSp>
        <p:nvGrpSpPr>
          <p:cNvPr id="40" name="Group 40"/>
          <p:cNvGrpSpPr/>
          <p:nvPr/>
        </p:nvGrpSpPr>
        <p:grpSpPr>
          <a:xfrm>
            <a:off x="7987680" y="7713017"/>
            <a:ext cx="896690" cy="28575"/>
            <a:chOff x="0" y="0"/>
            <a:chExt cx="1195587" cy="38100"/>
          </a:xfrm>
        </p:grpSpPr>
        <p:sp>
          <p:nvSpPr>
            <p:cNvPr id="41" name="Freeform 41"/>
            <p:cNvSpPr/>
            <p:nvPr/>
          </p:nvSpPr>
          <p:spPr>
            <a:xfrm>
              <a:off x="0" y="0"/>
              <a:ext cx="1195578" cy="38100"/>
            </a:xfrm>
            <a:custGeom>
              <a:avLst/>
              <a:gdLst/>
              <a:ahLst/>
              <a:cxnLst/>
              <a:rect l="l" t="t" r="r" b="b"/>
              <a:pathLst>
                <a:path w="1195578" h="38100">
                  <a:moveTo>
                    <a:pt x="0" y="19050"/>
                  </a:moveTo>
                  <a:cubicBezTo>
                    <a:pt x="0" y="8509"/>
                    <a:pt x="8509" y="0"/>
                    <a:pt x="19050" y="0"/>
                  </a:cubicBezTo>
                  <a:lnTo>
                    <a:pt x="1176528" y="0"/>
                  </a:lnTo>
                  <a:cubicBezTo>
                    <a:pt x="1187069" y="0"/>
                    <a:pt x="1195578" y="8509"/>
                    <a:pt x="1195578" y="19050"/>
                  </a:cubicBezTo>
                  <a:cubicBezTo>
                    <a:pt x="1195578" y="29591"/>
                    <a:pt x="1187069" y="38100"/>
                    <a:pt x="1176528" y="38100"/>
                  </a:cubicBezTo>
                  <a:lnTo>
                    <a:pt x="19050" y="38100"/>
                  </a:lnTo>
                  <a:cubicBezTo>
                    <a:pt x="8509" y="38100"/>
                    <a:pt x="0" y="29591"/>
                    <a:pt x="0" y="19050"/>
                  </a:cubicBezTo>
                  <a:close/>
                </a:path>
              </a:pathLst>
            </a:custGeom>
            <a:solidFill>
              <a:srgbClr val="16FFBB"/>
            </a:solidFill>
          </p:spPr>
        </p:sp>
      </p:grpSp>
      <p:grpSp>
        <p:nvGrpSpPr>
          <p:cNvPr id="42" name="Group 42"/>
          <p:cNvGrpSpPr/>
          <p:nvPr/>
        </p:nvGrpSpPr>
        <p:grpSpPr>
          <a:xfrm>
            <a:off x="8841506" y="7424886"/>
            <a:ext cx="604986" cy="604986"/>
            <a:chOff x="0" y="0"/>
            <a:chExt cx="806648" cy="806648"/>
          </a:xfrm>
        </p:grpSpPr>
        <p:sp>
          <p:nvSpPr>
            <p:cNvPr id="43" name="Freeform 43"/>
            <p:cNvSpPr/>
            <p:nvPr/>
          </p:nvSpPr>
          <p:spPr>
            <a:xfrm>
              <a:off x="19050" y="19050"/>
              <a:ext cx="768604" cy="768604"/>
            </a:xfrm>
            <a:custGeom>
              <a:avLst/>
              <a:gdLst/>
              <a:ahLst/>
              <a:cxnLst/>
              <a:rect l="l" t="t" r="r" b="b"/>
              <a:pathLst>
                <a:path w="768604" h="768604">
                  <a:moveTo>
                    <a:pt x="0" y="384302"/>
                  </a:moveTo>
                  <a:cubicBezTo>
                    <a:pt x="0" y="172085"/>
                    <a:pt x="172085" y="0"/>
                    <a:pt x="384302" y="0"/>
                  </a:cubicBezTo>
                  <a:cubicBezTo>
                    <a:pt x="596519" y="0"/>
                    <a:pt x="768604" y="172085"/>
                    <a:pt x="768604" y="384302"/>
                  </a:cubicBezTo>
                  <a:cubicBezTo>
                    <a:pt x="768604" y="596519"/>
                    <a:pt x="596519" y="768604"/>
                    <a:pt x="384302" y="768604"/>
                  </a:cubicBezTo>
                  <a:cubicBezTo>
                    <a:pt x="172085" y="768604"/>
                    <a:pt x="0" y="596519"/>
                    <a:pt x="0" y="384302"/>
                  </a:cubicBezTo>
                  <a:close/>
                </a:path>
              </a:pathLst>
            </a:custGeom>
            <a:solidFill>
              <a:srgbClr val="0A081B"/>
            </a:solidFill>
          </p:spPr>
        </p:sp>
        <p:sp>
          <p:nvSpPr>
            <p:cNvPr id="44" name="Freeform 44"/>
            <p:cNvSpPr/>
            <p:nvPr/>
          </p:nvSpPr>
          <p:spPr>
            <a:xfrm>
              <a:off x="0" y="0"/>
              <a:ext cx="806704" cy="806704"/>
            </a:xfrm>
            <a:custGeom>
              <a:avLst/>
              <a:gdLst/>
              <a:ahLst/>
              <a:cxnLst/>
              <a:rect l="l" t="t" r="r" b="b"/>
              <a:pathLst>
                <a:path w="806704" h="806704">
                  <a:moveTo>
                    <a:pt x="0" y="403352"/>
                  </a:moveTo>
                  <a:cubicBezTo>
                    <a:pt x="0" y="180594"/>
                    <a:pt x="180594" y="0"/>
                    <a:pt x="403352" y="0"/>
                  </a:cubicBezTo>
                  <a:cubicBezTo>
                    <a:pt x="409194" y="0"/>
                    <a:pt x="414655" y="2667"/>
                    <a:pt x="418211" y="7112"/>
                  </a:cubicBezTo>
                  <a:lnTo>
                    <a:pt x="403352" y="19050"/>
                  </a:lnTo>
                  <a:lnTo>
                    <a:pt x="403352" y="0"/>
                  </a:lnTo>
                  <a:lnTo>
                    <a:pt x="403352" y="19050"/>
                  </a:lnTo>
                  <a:lnTo>
                    <a:pt x="403352" y="0"/>
                  </a:lnTo>
                  <a:cubicBezTo>
                    <a:pt x="626110" y="0"/>
                    <a:pt x="806704" y="180594"/>
                    <a:pt x="806704" y="403352"/>
                  </a:cubicBezTo>
                  <a:cubicBezTo>
                    <a:pt x="806704" y="410591"/>
                    <a:pt x="802640" y="417195"/>
                    <a:pt x="796163" y="420370"/>
                  </a:cubicBezTo>
                  <a:lnTo>
                    <a:pt x="787654" y="403352"/>
                  </a:lnTo>
                  <a:lnTo>
                    <a:pt x="806704" y="403352"/>
                  </a:lnTo>
                  <a:cubicBezTo>
                    <a:pt x="806704" y="626110"/>
                    <a:pt x="626110" y="806704"/>
                    <a:pt x="403352" y="806704"/>
                  </a:cubicBezTo>
                  <a:lnTo>
                    <a:pt x="403352" y="787654"/>
                  </a:lnTo>
                  <a:lnTo>
                    <a:pt x="403352" y="768604"/>
                  </a:lnTo>
                  <a:lnTo>
                    <a:pt x="403352" y="787654"/>
                  </a:lnTo>
                  <a:lnTo>
                    <a:pt x="403352" y="806704"/>
                  </a:lnTo>
                  <a:cubicBezTo>
                    <a:pt x="180594" y="806704"/>
                    <a:pt x="0" y="626110"/>
                    <a:pt x="0" y="403352"/>
                  </a:cubicBezTo>
                  <a:lnTo>
                    <a:pt x="19050" y="403352"/>
                  </a:lnTo>
                  <a:lnTo>
                    <a:pt x="0" y="403352"/>
                  </a:lnTo>
                  <a:moveTo>
                    <a:pt x="38100" y="403352"/>
                  </a:moveTo>
                  <a:lnTo>
                    <a:pt x="19050" y="403352"/>
                  </a:lnTo>
                  <a:lnTo>
                    <a:pt x="38100" y="403352"/>
                  </a:lnTo>
                  <a:cubicBezTo>
                    <a:pt x="38100" y="605028"/>
                    <a:pt x="201676" y="768604"/>
                    <a:pt x="403352" y="768604"/>
                  </a:cubicBezTo>
                  <a:cubicBezTo>
                    <a:pt x="413893" y="768604"/>
                    <a:pt x="422402" y="777113"/>
                    <a:pt x="422402" y="787654"/>
                  </a:cubicBezTo>
                  <a:cubicBezTo>
                    <a:pt x="422402" y="798195"/>
                    <a:pt x="413893" y="806704"/>
                    <a:pt x="403352" y="806704"/>
                  </a:cubicBezTo>
                  <a:cubicBezTo>
                    <a:pt x="392811" y="806704"/>
                    <a:pt x="384302" y="798195"/>
                    <a:pt x="384302" y="787654"/>
                  </a:cubicBezTo>
                  <a:cubicBezTo>
                    <a:pt x="384302" y="777113"/>
                    <a:pt x="392811" y="768604"/>
                    <a:pt x="403352" y="768604"/>
                  </a:cubicBezTo>
                  <a:cubicBezTo>
                    <a:pt x="605028" y="768604"/>
                    <a:pt x="768604" y="605028"/>
                    <a:pt x="768604" y="403352"/>
                  </a:cubicBezTo>
                  <a:cubicBezTo>
                    <a:pt x="768604" y="396113"/>
                    <a:pt x="772668" y="389509"/>
                    <a:pt x="779145" y="386334"/>
                  </a:cubicBezTo>
                  <a:lnTo>
                    <a:pt x="787654" y="403352"/>
                  </a:lnTo>
                  <a:lnTo>
                    <a:pt x="768604" y="403352"/>
                  </a:lnTo>
                  <a:cubicBezTo>
                    <a:pt x="768604" y="201676"/>
                    <a:pt x="605028" y="38100"/>
                    <a:pt x="403352" y="38100"/>
                  </a:cubicBezTo>
                  <a:cubicBezTo>
                    <a:pt x="397510" y="38100"/>
                    <a:pt x="392049" y="35433"/>
                    <a:pt x="388493" y="30988"/>
                  </a:cubicBezTo>
                  <a:lnTo>
                    <a:pt x="403352" y="19050"/>
                  </a:lnTo>
                  <a:lnTo>
                    <a:pt x="403352" y="38100"/>
                  </a:lnTo>
                  <a:cubicBezTo>
                    <a:pt x="201676" y="38100"/>
                    <a:pt x="38100" y="201676"/>
                    <a:pt x="38100" y="403352"/>
                  </a:cubicBezTo>
                  <a:close/>
                </a:path>
              </a:pathLst>
            </a:custGeom>
            <a:solidFill>
              <a:srgbClr val="16FFBB"/>
            </a:solidFill>
          </p:spPr>
        </p:sp>
      </p:grpSp>
      <p:sp>
        <p:nvSpPr>
          <p:cNvPr id="45" name="TextBox 45"/>
          <p:cNvSpPr txBox="1"/>
          <p:nvPr/>
        </p:nvSpPr>
        <p:spPr>
          <a:xfrm>
            <a:off x="9047634" y="7594699"/>
            <a:ext cx="192584" cy="303460"/>
          </a:xfrm>
          <a:prstGeom prst="rect">
            <a:avLst/>
          </a:prstGeom>
        </p:spPr>
        <p:txBody>
          <a:bodyPr lIns="0" tIns="0" rIns="0" bIns="0" rtlCol="0" anchor="t">
            <a:spAutoFit/>
          </a:bodyPr>
          <a:lstStyle/>
          <a:p>
            <a:pPr algn="ctr">
              <a:lnSpc>
                <a:spcPts val="2687"/>
              </a:lnSpc>
            </a:pPr>
            <a:r>
              <a:rPr lang="en-US" sz="2687" b="1">
                <a:solidFill>
                  <a:srgbClr val="E0E4E6"/>
                </a:solidFill>
                <a:latin typeface="Arimo Bold"/>
                <a:ea typeface="Arimo Bold"/>
                <a:cs typeface="Arimo Bold"/>
                <a:sym typeface="Arimo Bold"/>
              </a:rPr>
              <a:t>5</a:t>
            </a:r>
          </a:p>
        </p:txBody>
      </p:sp>
      <p:sp>
        <p:nvSpPr>
          <p:cNvPr id="46" name="TextBox 46"/>
          <p:cNvSpPr txBox="1"/>
          <p:nvPr/>
        </p:nvSpPr>
        <p:spPr>
          <a:xfrm>
            <a:off x="3794820" y="7378601"/>
            <a:ext cx="3940076" cy="384422"/>
          </a:xfrm>
          <a:prstGeom prst="rect">
            <a:avLst/>
          </a:prstGeom>
        </p:spPr>
        <p:txBody>
          <a:bodyPr lIns="0" tIns="0" rIns="0" bIns="0" rtlCol="0" anchor="t">
            <a:spAutoFit/>
          </a:bodyPr>
          <a:lstStyle/>
          <a:p>
            <a:pPr algn="r">
              <a:lnSpc>
                <a:spcPts val="2750"/>
              </a:lnSpc>
            </a:pPr>
            <a:r>
              <a:rPr lang="en-US" sz="2187" b="1">
                <a:solidFill>
                  <a:srgbClr val="E0E4E6"/>
                </a:solidFill>
                <a:latin typeface="Arimo Bold"/>
                <a:ea typeface="Arimo Bold"/>
                <a:cs typeface="Arimo Bold"/>
                <a:sym typeface="Arimo Bold"/>
              </a:rPr>
              <a:t>Better Financial Management</a:t>
            </a:r>
          </a:p>
        </p:txBody>
      </p:sp>
      <p:sp>
        <p:nvSpPr>
          <p:cNvPr id="47" name="TextBox 47"/>
          <p:cNvSpPr txBox="1"/>
          <p:nvPr/>
        </p:nvSpPr>
        <p:spPr>
          <a:xfrm>
            <a:off x="1651695" y="7830890"/>
            <a:ext cx="6083201" cy="1315790"/>
          </a:xfrm>
          <a:prstGeom prst="rect">
            <a:avLst/>
          </a:prstGeom>
        </p:spPr>
        <p:txBody>
          <a:bodyPr lIns="0" tIns="0" rIns="0" bIns="0" rtlCol="0" anchor="t">
            <a:spAutoFit/>
          </a:bodyPr>
          <a:lstStyle/>
          <a:p>
            <a:pPr algn="r">
              <a:lnSpc>
                <a:spcPts val="3187"/>
              </a:lnSpc>
            </a:pPr>
            <a:r>
              <a:rPr lang="en-US" sz="2000">
                <a:solidFill>
                  <a:srgbClr val="E0E4E6"/>
                </a:solidFill>
                <a:latin typeface="Barlow"/>
                <a:ea typeface="Barlow"/>
                <a:cs typeface="Barlow"/>
                <a:sym typeface="Barlow"/>
              </a:rPr>
              <a:t>Payroll systems provide real-time insights into payroll costs, enabling better financial planning and budgeting.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81B">
                <a:alpha val="74902"/>
              </a:srgbClr>
            </a:solidFill>
          </p:spPr>
        </p:sp>
      </p:grpSp>
      <p:sp>
        <p:nvSpPr>
          <p:cNvPr id="5" name="Freeform 5" descr="preencoded.png"/>
          <p:cNvSpPr/>
          <p:nvPr/>
        </p:nvSpPr>
        <p:spPr>
          <a:xfrm>
            <a:off x="0" y="0"/>
            <a:ext cx="18288000" cy="2980581"/>
          </a:xfrm>
          <a:custGeom>
            <a:avLst/>
            <a:gdLst/>
            <a:ahLst/>
            <a:cxnLst/>
            <a:rect l="l" t="t" r="r" b="b"/>
            <a:pathLst>
              <a:path w="18288000" h="2980581">
                <a:moveTo>
                  <a:pt x="0" y="0"/>
                </a:moveTo>
                <a:lnTo>
                  <a:pt x="18288000" y="0"/>
                </a:lnTo>
                <a:lnTo>
                  <a:pt x="18288000" y="2980581"/>
                </a:lnTo>
                <a:lnTo>
                  <a:pt x="0" y="2980581"/>
                </a:lnTo>
                <a:lnTo>
                  <a:pt x="0" y="0"/>
                </a:lnTo>
                <a:close/>
              </a:path>
            </a:pathLst>
          </a:custGeom>
          <a:blipFill>
            <a:blip r:embed="rId4"/>
            <a:stretch>
              <a:fillRect t="-12" b="-12"/>
            </a:stretch>
          </a:blipFill>
        </p:spPr>
      </p:sp>
      <p:sp>
        <p:nvSpPr>
          <p:cNvPr id="6" name="TextBox 6"/>
          <p:cNvSpPr txBox="1"/>
          <p:nvPr/>
        </p:nvSpPr>
        <p:spPr>
          <a:xfrm>
            <a:off x="1651694" y="3929360"/>
            <a:ext cx="14984609" cy="620554"/>
          </a:xfrm>
          <a:prstGeom prst="rect">
            <a:avLst/>
          </a:prstGeom>
        </p:spPr>
        <p:txBody>
          <a:bodyPr wrap="square" lIns="0" tIns="0" rIns="0" bIns="0" rtlCol="0" anchor="t">
            <a:spAutoFit/>
          </a:bodyPr>
          <a:lstStyle/>
          <a:p>
            <a:pPr algn="l">
              <a:lnSpc>
                <a:spcPts val="5187"/>
              </a:lnSpc>
            </a:pPr>
            <a:r>
              <a:rPr lang="en-US" sz="4124" b="1" dirty="0">
                <a:solidFill>
                  <a:srgbClr val="F0FCFF"/>
                </a:solidFill>
                <a:latin typeface="Arimo Bold"/>
                <a:ea typeface="Arimo Bold"/>
                <a:cs typeface="Arimo Bold"/>
                <a:sym typeface="Arimo Bold"/>
              </a:rPr>
              <a:t>Challenges in Implementing a Payroll Management System</a:t>
            </a:r>
          </a:p>
        </p:txBody>
      </p:sp>
      <p:sp>
        <p:nvSpPr>
          <p:cNvPr id="7" name="Freeform 7" descr="preencoded.png"/>
          <p:cNvSpPr/>
          <p:nvPr/>
        </p:nvSpPr>
        <p:spPr>
          <a:xfrm>
            <a:off x="1651695" y="4987379"/>
            <a:ext cx="3746152" cy="953691"/>
          </a:xfrm>
          <a:custGeom>
            <a:avLst/>
            <a:gdLst/>
            <a:ahLst/>
            <a:cxnLst/>
            <a:rect l="l" t="t" r="r" b="b"/>
            <a:pathLst>
              <a:path w="3746152" h="953691">
                <a:moveTo>
                  <a:pt x="0" y="0"/>
                </a:moveTo>
                <a:lnTo>
                  <a:pt x="3746152" y="0"/>
                </a:lnTo>
                <a:lnTo>
                  <a:pt x="3746152" y="953691"/>
                </a:lnTo>
                <a:lnTo>
                  <a:pt x="0" y="953691"/>
                </a:lnTo>
                <a:lnTo>
                  <a:pt x="0" y="0"/>
                </a:lnTo>
                <a:close/>
              </a:path>
            </a:pathLst>
          </a:custGeom>
          <a:blipFill>
            <a:blip r:embed="rId5"/>
            <a:stretch>
              <a:fillRect l="-24" r="-24"/>
            </a:stretch>
          </a:blipFill>
        </p:spPr>
      </p:sp>
      <p:sp>
        <p:nvSpPr>
          <p:cNvPr id="8" name="TextBox 8"/>
          <p:cNvSpPr txBox="1"/>
          <p:nvPr/>
        </p:nvSpPr>
        <p:spPr>
          <a:xfrm>
            <a:off x="1890118" y="6279654"/>
            <a:ext cx="2649290" cy="350193"/>
          </a:xfrm>
          <a:prstGeom prst="rect">
            <a:avLst/>
          </a:prstGeom>
        </p:spPr>
        <p:txBody>
          <a:bodyPr lIns="0" tIns="0" rIns="0" bIns="0" rtlCol="0" anchor="t">
            <a:spAutoFit/>
          </a:bodyPr>
          <a:lstStyle/>
          <a:p>
            <a:pPr algn="l">
              <a:lnSpc>
                <a:spcPts val="2562"/>
              </a:lnSpc>
            </a:pPr>
            <a:r>
              <a:rPr lang="en-US" sz="2062" b="1">
                <a:solidFill>
                  <a:srgbClr val="E0E4E6"/>
                </a:solidFill>
                <a:latin typeface="Arimo Bold"/>
                <a:ea typeface="Arimo Bold"/>
                <a:cs typeface="Arimo Bold"/>
                <a:sym typeface="Arimo Bold"/>
              </a:rPr>
              <a:t>Data Migration</a:t>
            </a:r>
          </a:p>
        </p:txBody>
      </p:sp>
      <p:sp>
        <p:nvSpPr>
          <p:cNvPr id="9" name="TextBox 9"/>
          <p:cNvSpPr txBox="1"/>
          <p:nvPr/>
        </p:nvSpPr>
        <p:spPr>
          <a:xfrm>
            <a:off x="1890118" y="6687145"/>
            <a:ext cx="3269307" cy="1611511"/>
          </a:xfrm>
          <a:prstGeom prst="rect">
            <a:avLst/>
          </a:prstGeom>
        </p:spPr>
        <p:txBody>
          <a:bodyPr lIns="0" tIns="0" rIns="0" bIns="0" rtlCol="0" anchor="t">
            <a:spAutoFit/>
          </a:bodyPr>
          <a:lstStyle/>
          <a:p>
            <a:pPr algn="l">
              <a:lnSpc>
                <a:spcPts val="3000"/>
              </a:lnSpc>
            </a:pPr>
            <a:r>
              <a:rPr lang="en-US" sz="1874">
                <a:solidFill>
                  <a:srgbClr val="E0E4E6"/>
                </a:solidFill>
                <a:latin typeface="Barlow"/>
                <a:ea typeface="Barlow"/>
                <a:cs typeface="Barlow"/>
                <a:sym typeface="Barlow"/>
              </a:rPr>
              <a:t>Transferring existing employee data to the new system accurately and securely is a critical initial step.</a:t>
            </a:r>
          </a:p>
        </p:txBody>
      </p:sp>
      <p:sp>
        <p:nvSpPr>
          <p:cNvPr id="10" name="Freeform 10" descr="preencoded.png"/>
          <p:cNvSpPr/>
          <p:nvPr/>
        </p:nvSpPr>
        <p:spPr>
          <a:xfrm>
            <a:off x="5397848" y="4987379"/>
            <a:ext cx="3746152" cy="953691"/>
          </a:xfrm>
          <a:custGeom>
            <a:avLst/>
            <a:gdLst/>
            <a:ahLst/>
            <a:cxnLst/>
            <a:rect l="l" t="t" r="r" b="b"/>
            <a:pathLst>
              <a:path w="3746152" h="953691">
                <a:moveTo>
                  <a:pt x="0" y="0"/>
                </a:moveTo>
                <a:lnTo>
                  <a:pt x="3746152" y="0"/>
                </a:lnTo>
                <a:lnTo>
                  <a:pt x="3746152" y="953691"/>
                </a:lnTo>
                <a:lnTo>
                  <a:pt x="0" y="953691"/>
                </a:lnTo>
                <a:lnTo>
                  <a:pt x="0" y="0"/>
                </a:lnTo>
                <a:close/>
              </a:path>
            </a:pathLst>
          </a:custGeom>
          <a:blipFill>
            <a:blip r:embed="rId6"/>
            <a:stretch>
              <a:fillRect l="-24" r="-24"/>
            </a:stretch>
          </a:blipFill>
        </p:spPr>
      </p:sp>
      <p:sp>
        <p:nvSpPr>
          <p:cNvPr id="11" name="TextBox 11"/>
          <p:cNvSpPr txBox="1"/>
          <p:nvPr/>
        </p:nvSpPr>
        <p:spPr>
          <a:xfrm>
            <a:off x="5636270" y="6279654"/>
            <a:ext cx="2649290" cy="350193"/>
          </a:xfrm>
          <a:prstGeom prst="rect">
            <a:avLst/>
          </a:prstGeom>
        </p:spPr>
        <p:txBody>
          <a:bodyPr lIns="0" tIns="0" rIns="0" bIns="0" rtlCol="0" anchor="t">
            <a:spAutoFit/>
          </a:bodyPr>
          <a:lstStyle/>
          <a:p>
            <a:pPr algn="l">
              <a:lnSpc>
                <a:spcPts val="2562"/>
              </a:lnSpc>
            </a:pPr>
            <a:r>
              <a:rPr lang="en-US" sz="2062" b="1">
                <a:solidFill>
                  <a:srgbClr val="E0E4E6"/>
                </a:solidFill>
                <a:latin typeface="Arimo Bold"/>
                <a:ea typeface="Arimo Bold"/>
                <a:cs typeface="Arimo Bold"/>
                <a:sym typeface="Arimo Bold"/>
              </a:rPr>
              <a:t>System Integration</a:t>
            </a:r>
          </a:p>
        </p:txBody>
      </p:sp>
      <p:sp>
        <p:nvSpPr>
          <p:cNvPr id="12" name="TextBox 12"/>
          <p:cNvSpPr txBox="1"/>
          <p:nvPr/>
        </p:nvSpPr>
        <p:spPr>
          <a:xfrm>
            <a:off x="5636270" y="6687145"/>
            <a:ext cx="3269307" cy="1992957"/>
          </a:xfrm>
          <a:prstGeom prst="rect">
            <a:avLst/>
          </a:prstGeom>
        </p:spPr>
        <p:txBody>
          <a:bodyPr lIns="0" tIns="0" rIns="0" bIns="0" rtlCol="0" anchor="t">
            <a:spAutoFit/>
          </a:bodyPr>
          <a:lstStyle/>
          <a:p>
            <a:pPr algn="l">
              <a:lnSpc>
                <a:spcPts val="3000"/>
              </a:lnSpc>
            </a:pPr>
            <a:r>
              <a:rPr lang="en-US" sz="1874">
                <a:solidFill>
                  <a:srgbClr val="E0E4E6"/>
                </a:solidFill>
                <a:latin typeface="Barlow"/>
                <a:ea typeface="Barlow"/>
                <a:cs typeface="Barlow"/>
                <a:sym typeface="Barlow"/>
              </a:rPr>
              <a:t>Integrating the payroll system with other HR systems, such as time and attendance, benefits, and HRIS, is crucial for seamless data flow.</a:t>
            </a:r>
          </a:p>
        </p:txBody>
      </p:sp>
      <p:sp>
        <p:nvSpPr>
          <p:cNvPr id="13" name="Freeform 13" descr="preencoded.png"/>
          <p:cNvSpPr/>
          <p:nvPr/>
        </p:nvSpPr>
        <p:spPr>
          <a:xfrm>
            <a:off x="9144000" y="4987379"/>
            <a:ext cx="3746152" cy="953691"/>
          </a:xfrm>
          <a:custGeom>
            <a:avLst/>
            <a:gdLst/>
            <a:ahLst/>
            <a:cxnLst/>
            <a:rect l="l" t="t" r="r" b="b"/>
            <a:pathLst>
              <a:path w="3746152" h="953691">
                <a:moveTo>
                  <a:pt x="0" y="0"/>
                </a:moveTo>
                <a:lnTo>
                  <a:pt x="3746152" y="0"/>
                </a:lnTo>
                <a:lnTo>
                  <a:pt x="3746152" y="953691"/>
                </a:lnTo>
                <a:lnTo>
                  <a:pt x="0" y="953691"/>
                </a:lnTo>
                <a:lnTo>
                  <a:pt x="0" y="0"/>
                </a:lnTo>
                <a:close/>
              </a:path>
            </a:pathLst>
          </a:custGeom>
          <a:blipFill>
            <a:blip r:embed="rId7"/>
            <a:stretch>
              <a:fillRect l="-24" r="-24"/>
            </a:stretch>
          </a:blipFill>
        </p:spPr>
      </p:sp>
      <p:sp>
        <p:nvSpPr>
          <p:cNvPr id="14" name="TextBox 14"/>
          <p:cNvSpPr txBox="1"/>
          <p:nvPr/>
        </p:nvSpPr>
        <p:spPr>
          <a:xfrm>
            <a:off x="9382422" y="6279654"/>
            <a:ext cx="2649290" cy="350193"/>
          </a:xfrm>
          <a:prstGeom prst="rect">
            <a:avLst/>
          </a:prstGeom>
        </p:spPr>
        <p:txBody>
          <a:bodyPr lIns="0" tIns="0" rIns="0" bIns="0" rtlCol="0" anchor="t">
            <a:spAutoFit/>
          </a:bodyPr>
          <a:lstStyle/>
          <a:p>
            <a:pPr algn="l">
              <a:lnSpc>
                <a:spcPts val="2562"/>
              </a:lnSpc>
            </a:pPr>
            <a:r>
              <a:rPr lang="en-US" sz="2062" b="1">
                <a:solidFill>
                  <a:srgbClr val="E0E4E6"/>
                </a:solidFill>
                <a:latin typeface="Arimo Bold"/>
                <a:ea typeface="Arimo Bold"/>
                <a:cs typeface="Arimo Bold"/>
                <a:sym typeface="Arimo Bold"/>
              </a:rPr>
              <a:t>Training</a:t>
            </a:r>
          </a:p>
        </p:txBody>
      </p:sp>
      <p:sp>
        <p:nvSpPr>
          <p:cNvPr id="15" name="TextBox 15"/>
          <p:cNvSpPr txBox="1"/>
          <p:nvPr/>
        </p:nvSpPr>
        <p:spPr>
          <a:xfrm>
            <a:off x="9382422" y="6687145"/>
            <a:ext cx="3269308" cy="1992957"/>
          </a:xfrm>
          <a:prstGeom prst="rect">
            <a:avLst/>
          </a:prstGeom>
        </p:spPr>
        <p:txBody>
          <a:bodyPr lIns="0" tIns="0" rIns="0" bIns="0" rtlCol="0" anchor="t">
            <a:spAutoFit/>
          </a:bodyPr>
          <a:lstStyle/>
          <a:p>
            <a:pPr algn="l">
              <a:lnSpc>
                <a:spcPts val="3000"/>
              </a:lnSpc>
            </a:pPr>
            <a:r>
              <a:rPr lang="en-US" sz="1874">
                <a:solidFill>
                  <a:srgbClr val="E0E4E6"/>
                </a:solidFill>
                <a:latin typeface="Barlow"/>
                <a:ea typeface="Barlow"/>
                <a:cs typeface="Barlow"/>
                <a:sym typeface="Barlow"/>
              </a:rPr>
              <a:t>Providing comprehensive training to employees and HR staff on the new system is essential for successful adoption and usage.</a:t>
            </a:r>
          </a:p>
        </p:txBody>
      </p:sp>
      <p:sp>
        <p:nvSpPr>
          <p:cNvPr id="16" name="Freeform 16" descr="preencoded.png"/>
          <p:cNvSpPr/>
          <p:nvPr/>
        </p:nvSpPr>
        <p:spPr>
          <a:xfrm>
            <a:off x="12890152" y="4987379"/>
            <a:ext cx="3746152" cy="953691"/>
          </a:xfrm>
          <a:custGeom>
            <a:avLst/>
            <a:gdLst/>
            <a:ahLst/>
            <a:cxnLst/>
            <a:rect l="l" t="t" r="r" b="b"/>
            <a:pathLst>
              <a:path w="3746152" h="953691">
                <a:moveTo>
                  <a:pt x="0" y="0"/>
                </a:moveTo>
                <a:lnTo>
                  <a:pt x="3746153" y="0"/>
                </a:lnTo>
                <a:lnTo>
                  <a:pt x="3746153" y="953691"/>
                </a:lnTo>
                <a:lnTo>
                  <a:pt x="0" y="953691"/>
                </a:lnTo>
                <a:lnTo>
                  <a:pt x="0" y="0"/>
                </a:lnTo>
                <a:close/>
              </a:path>
            </a:pathLst>
          </a:custGeom>
          <a:blipFill>
            <a:blip r:embed="rId8"/>
            <a:stretch>
              <a:fillRect l="-24" r="-24"/>
            </a:stretch>
          </a:blipFill>
        </p:spPr>
      </p:sp>
      <p:sp>
        <p:nvSpPr>
          <p:cNvPr id="17" name="TextBox 17"/>
          <p:cNvSpPr txBox="1"/>
          <p:nvPr/>
        </p:nvSpPr>
        <p:spPr>
          <a:xfrm>
            <a:off x="13128575" y="6279654"/>
            <a:ext cx="2649290" cy="350193"/>
          </a:xfrm>
          <a:prstGeom prst="rect">
            <a:avLst/>
          </a:prstGeom>
        </p:spPr>
        <p:txBody>
          <a:bodyPr lIns="0" tIns="0" rIns="0" bIns="0" rtlCol="0" anchor="t">
            <a:spAutoFit/>
          </a:bodyPr>
          <a:lstStyle/>
          <a:p>
            <a:pPr algn="l">
              <a:lnSpc>
                <a:spcPts val="2562"/>
              </a:lnSpc>
            </a:pPr>
            <a:r>
              <a:rPr lang="en-US" sz="2062" b="1">
                <a:solidFill>
                  <a:srgbClr val="E0E4E6"/>
                </a:solidFill>
                <a:latin typeface="Arimo Bold"/>
                <a:ea typeface="Arimo Bold"/>
                <a:cs typeface="Arimo Bold"/>
                <a:sym typeface="Arimo Bold"/>
              </a:rPr>
              <a:t>Security</a:t>
            </a:r>
          </a:p>
        </p:txBody>
      </p:sp>
      <p:sp>
        <p:nvSpPr>
          <p:cNvPr id="18" name="TextBox 18"/>
          <p:cNvSpPr txBox="1"/>
          <p:nvPr/>
        </p:nvSpPr>
        <p:spPr>
          <a:xfrm>
            <a:off x="13128575" y="6687145"/>
            <a:ext cx="3269307" cy="2374404"/>
          </a:xfrm>
          <a:prstGeom prst="rect">
            <a:avLst/>
          </a:prstGeom>
        </p:spPr>
        <p:txBody>
          <a:bodyPr lIns="0" tIns="0" rIns="0" bIns="0" rtlCol="0" anchor="t">
            <a:spAutoFit/>
          </a:bodyPr>
          <a:lstStyle/>
          <a:p>
            <a:pPr algn="l">
              <a:lnSpc>
                <a:spcPts val="3000"/>
              </a:lnSpc>
            </a:pPr>
            <a:r>
              <a:rPr lang="en-US" sz="1874">
                <a:solidFill>
                  <a:srgbClr val="E0E4E6"/>
                </a:solidFill>
                <a:latin typeface="Barlow"/>
                <a:ea typeface="Barlow"/>
                <a:cs typeface="Barlow"/>
                <a:sym typeface="Barlow"/>
              </a:rPr>
              <a:t>Ensuring the security of sensitive employee data is paramount, requiring robust security measures and compliance with relevant regulations.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81B">
                <a:alpha val="74902"/>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sp>
        <p:nvSpPr>
          <p:cNvPr id="6" name="TextBox 6"/>
          <p:cNvSpPr txBox="1"/>
          <p:nvPr/>
        </p:nvSpPr>
        <p:spPr>
          <a:xfrm>
            <a:off x="7619851" y="542628"/>
            <a:ext cx="9906298" cy="1266230"/>
          </a:xfrm>
          <a:prstGeom prst="rect">
            <a:avLst/>
          </a:prstGeom>
        </p:spPr>
        <p:txBody>
          <a:bodyPr lIns="0" tIns="0" rIns="0" bIns="0" rtlCol="0" anchor="t">
            <a:spAutoFit/>
          </a:bodyPr>
          <a:lstStyle/>
          <a:p>
            <a:pPr algn="l">
              <a:lnSpc>
                <a:spcPts val="4750"/>
              </a:lnSpc>
            </a:pPr>
            <a:r>
              <a:rPr lang="en-US" sz="3749" b="1">
                <a:solidFill>
                  <a:srgbClr val="F0FCFF"/>
                </a:solidFill>
                <a:latin typeface="Arimo Bold"/>
                <a:ea typeface="Arimo Bold"/>
                <a:cs typeface="Arimo Bold"/>
                <a:sym typeface="Arimo Bold"/>
              </a:rPr>
              <a:t>Choosing the Right Payroll Management System</a:t>
            </a:r>
          </a:p>
        </p:txBody>
      </p:sp>
      <p:grpSp>
        <p:nvGrpSpPr>
          <p:cNvPr id="7" name="Group 7"/>
          <p:cNvGrpSpPr/>
          <p:nvPr/>
        </p:nvGrpSpPr>
        <p:grpSpPr>
          <a:xfrm>
            <a:off x="7615089" y="2130475"/>
            <a:ext cx="9915822" cy="7561361"/>
            <a:chOff x="0" y="0"/>
            <a:chExt cx="13221097" cy="10081815"/>
          </a:xfrm>
        </p:grpSpPr>
        <p:sp>
          <p:nvSpPr>
            <p:cNvPr id="8" name="Freeform 8"/>
            <p:cNvSpPr/>
            <p:nvPr/>
          </p:nvSpPr>
          <p:spPr>
            <a:xfrm>
              <a:off x="0" y="0"/>
              <a:ext cx="13221081" cy="10081768"/>
            </a:xfrm>
            <a:custGeom>
              <a:avLst/>
              <a:gdLst/>
              <a:ahLst/>
              <a:cxnLst/>
              <a:rect l="l" t="t" r="r" b="b"/>
              <a:pathLst>
                <a:path w="13221081" h="10081768">
                  <a:moveTo>
                    <a:pt x="0" y="441706"/>
                  </a:moveTo>
                  <a:cubicBezTo>
                    <a:pt x="0" y="197739"/>
                    <a:pt x="197866" y="0"/>
                    <a:pt x="441833" y="0"/>
                  </a:cubicBezTo>
                  <a:lnTo>
                    <a:pt x="12779248" y="0"/>
                  </a:lnTo>
                  <a:lnTo>
                    <a:pt x="12779248" y="6350"/>
                  </a:lnTo>
                  <a:lnTo>
                    <a:pt x="12779248" y="0"/>
                  </a:lnTo>
                  <a:cubicBezTo>
                    <a:pt x="13023342" y="0"/>
                    <a:pt x="13221081" y="197739"/>
                    <a:pt x="13221081" y="441706"/>
                  </a:cubicBezTo>
                  <a:lnTo>
                    <a:pt x="13214731" y="441706"/>
                  </a:lnTo>
                  <a:lnTo>
                    <a:pt x="13221081" y="441706"/>
                  </a:lnTo>
                  <a:lnTo>
                    <a:pt x="13221081" y="9640062"/>
                  </a:lnTo>
                  <a:lnTo>
                    <a:pt x="13214731" y="9640062"/>
                  </a:lnTo>
                  <a:lnTo>
                    <a:pt x="13221081" y="9640062"/>
                  </a:lnTo>
                  <a:cubicBezTo>
                    <a:pt x="13221081" y="9884029"/>
                    <a:pt x="13023216" y="10081768"/>
                    <a:pt x="12779248" y="10081768"/>
                  </a:cubicBezTo>
                  <a:lnTo>
                    <a:pt x="12779248" y="10075418"/>
                  </a:lnTo>
                  <a:lnTo>
                    <a:pt x="12779248" y="10081768"/>
                  </a:lnTo>
                  <a:lnTo>
                    <a:pt x="441833" y="10081768"/>
                  </a:lnTo>
                  <a:lnTo>
                    <a:pt x="441833" y="10075418"/>
                  </a:lnTo>
                  <a:lnTo>
                    <a:pt x="441833" y="10081768"/>
                  </a:lnTo>
                  <a:cubicBezTo>
                    <a:pt x="197866" y="10081768"/>
                    <a:pt x="0" y="9884029"/>
                    <a:pt x="0" y="9640062"/>
                  </a:cubicBezTo>
                  <a:lnTo>
                    <a:pt x="0" y="441706"/>
                  </a:lnTo>
                  <a:lnTo>
                    <a:pt x="6350" y="441706"/>
                  </a:lnTo>
                  <a:lnTo>
                    <a:pt x="0" y="441706"/>
                  </a:lnTo>
                  <a:moveTo>
                    <a:pt x="12700" y="441706"/>
                  </a:moveTo>
                  <a:lnTo>
                    <a:pt x="12700" y="9640062"/>
                  </a:lnTo>
                  <a:lnTo>
                    <a:pt x="6350" y="9640062"/>
                  </a:lnTo>
                  <a:lnTo>
                    <a:pt x="12700" y="9640062"/>
                  </a:lnTo>
                  <a:cubicBezTo>
                    <a:pt x="12700" y="9877044"/>
                    <a:pt x="204851" y="10069068"/>
                    <a:pt x="441833" y="10069068"/>
                  </a:cubicBezTo>
                  <a:lnTo>
                    <a:pt x="12779248" y="10069068"/>
                  </a:lnTo>
                  <a:cubicBezTo>
                    <a:pt x="13016230" y="10069068"/>
                    <a:pt x="13208381" y="9876917"/>
                    <a:pt x="13208381" y="9640062"/>
                  </a:cubicBezTo>
                  <a:lnTo>
                    <a:pt x="13208381" y="441706"/>
                  </a:lnTo>
                  <a:cubicBezTo>
                    <a:pt x="13208381" y="204724"/>
                    <a:pt x="13016230" y="12700"/>
                    <a:pt x="12779248" y="12700"/>
                  </a:cubicBezTo>
                  <a:lnTo>
                    <a:pt x="441833" y="12700"/>
                  </a:lnTo>
                  <a:lnTo>
                    <a:pt x="441833" y="6350"/>
                  </a:lnTo>
                  <a:lnTo>
                    <a:pt x="441833" y="12700"/>
                  </a:lnTo>
                  <a:cubicBezTo>
                    <a:pt x="204851" y="12700"/>
                    <a:pt x="12700" y="204851"/>
                    <a:pt x="12700" y="441706"/>
                  </a:cubicBezTo>
                  <a:close/>
                </a:path>
              </a:pathLst>
            </a:custGeom>
            <a:solidFill>
              <a:srgbClr val="FFFFFF">
                <a:alpha val="23922"/>
              </a:srgbClr>
            </a:solidFill>
          </p:spPr>
        </p:sp>
      </p:grpSp>
      <p:grpSp>
        <p:nvGrpSpPr>
          <p:cNvPr id="9" name="Group 9"/>
          <p:cNvGrpSpPr/>
          <p:nvPr/>
        </p:nvGrpSpPr>
        <p:grpSpPr>
          <a:xfrm>
            <a:off x="7629376" y="2144762"/>
            <a:ext cx="9887247" cy="628353"/>
            <a:chOff x="0" y="0"/>
            <a:chExt cx="13182997" cy="837803"/>
          </a:xfrm>
        </p:grpSpPr>
        <p:sp>
          <p:nvSpPr>
            <p:cNvPr id="10" name="Freeform 10"/>
            <p:cNvSpPr/>
            <p:nvPr/>
          </p:nvSpPr>
          <p:spPr>
            <a:xfrm>
              <a:off x="0" y="0"/>
              <a:ext cx="13182981" cy="837819"/>
            </a:xfrm>
            <a:custGeom>
              <a:avLst/>
              <a:gdLst/>
              <a:ahLst/>
              <a:cxnLst/>
              <a:rect l="l" t="t" r="r" b="b"/>
              <a:pathLst>
                <a:path w="13182981" h="837819">
                  <a:moveTo>
                    <a:pt x="0" y="0"/>
                  </a:moveTo>
                  <a:lnTo>
                    <a:pt x="13182981" y="0"/>
                  </a:lnTo>
                  <a:lnTo>
                    <a:pt x="13182981" y="837819"/>
                  </a:lnTo>
                  <a:lnTo>
                    <a:pt x="0" y="837819"/>
                  </a:lnTo>
                  <a:close/>
                </a:path>
              </a:pathLst>
            </a:custGeom>
            <a:solidFill>
              <a:srgbClr val="FFFFFF">
                <a:alpha val="3922"/>
              </a:srgbClr>
            </a:solidFill>
          </p:spPr>
        </p:sp>
      </p:grpSp>
      <p:sp>
        <p:nvSpPr>
          <p:cNvPr id="11" name="TextBox 11"/>
          <p:cNvSpPr txBox="1"/>
          <p:nvPr/>
        </p:nvSpPr>
        <p:spPr>
          <a:xfrm>
            <a:off x="7846962" y="2218135"/>
            <a:ext cx="4503687" cy="414933"/>
          </a:xfrm>
          <a:prstGeom prst="rect">
            <a:avLst/>
          </a:prstGeom>
        </p:spPr>
        <p:txBody>
          <a:bodyPr lIns="0" tIns="0" rIns="0" bIns="0" rtlCol="0" anchor="t">
            <a:spAutoFit/>
          </a:bodyPr>
          <a:lstStyle/>
          <a:p>
            <a:pPr algn="l">
              <a:lnSpc>
                <a:spcPts val="2687"/>
              </a:lnSpc>
            </a:pPr>
            <a:r>
              <a:rPr lang="en-US" sz="1687">
                <a:solidFill>
                  <a:srgbClr val="E0E4E6"/>
                </a:solidFill>
                <a:latin typeface="Barlow"/>
                <a:ea typeface="Barlow"/>
                <a:cs typeface="Barlow"/>
                <a:sym typeface="Barlow"/>
              </a:rPr>
              <a:t>Factor</a:t>
            </a:r>
          </a:p>
        </p:txBody>
      </p:sp>
      <p:sp>
        <p:nvSpPr>
          <p:cNvPr id="12" name="TextBox 12"/>
          <p:cNvSpPr txBox="1"/>
          <p:nvPr/>
        </p:nvSpPr>
        <p:spPr>
          <a:xfrm>
            <a:off x="12795349" y="2218135"/>
            <a:ext cx="4503687" cy="414933"/>
          </a:xfrm>
          <a:prstGeom prst="rect">
            <a:avLst/>
          </a:prstGeom>
        </p:spPr>
        <p:txBody>
          <a:bodyPr lIns="0" tIns="0" rIns="0" bIns="0" rtlCol="0" anchor="t">
            <a:spAutoFit/>
          </a:bodyPr>
          <a:lstStyle/>
          <a:p>
            <a:pPr algn="l">
              <a:lnSpc>
                <a:spcPts val="2687"/>
              </a:lnSpc>
            </a:pPr>
            <a:r>
              <a:rPr lang="en-US" sz="1687">
                <a:solidFill>
                  <a:srgbClr val="E0E4E6"/>
                </a:solidFill>
                <a:latin typeface="Barlow"/>
                <a:ea typeface="Barlow"/>
                <a:cs typeface="Barlow"/>
                <a:sym typeface="Barlow"/>
              </a:rPr>
              <a:t>Considerations</a:t>
            </a:r>
          </a:p>
        </p:txBody>
      </p:sp>
      <p:grpSp>
        <p:nvGrpSpPr>
          <p:cNvPr id="13" name="Group 13"/>
          <p:cNvGrpSpPr/>
          <p:nvPr/>
        </p:nvGrpSpPr>
        <p:grpSpPr>
          <a:xfrm>
            <a:off x="7629376" y="2773115"/>
            <a:ext cx="9887247" cy="976610"/>
            <a:chOff x="0" y="0"/>
            <a:chExt cx="13182997" cy="1302147"/>
          </a:xfrm>
        </p:grpSpPr>
        <p:sp>
          <p:nvSpPr>
            <p:cNvPr id="14" name="Freeform 14"/>
            <p:cNvSpPr/>
            <p:nvPr/>
          </p:nvSpPr>
          <p:spPr>
            <a:xfrm>
              <a:off x="0" y="0"/>
              <a:ext cx="13182981" cy="1302131"/>
            </a:xfrm>
            <a:custGeom>
              <a:avLst/>
              <a:gdLst/>
              <a:ahLst/>
              <a:cxnLst/>
              <a:rect l="l" t="t" r="r" b="b"/>
              <a:pathLst>
                <a:path w="13182981" h="1302131">
                  <a:moveTo>
                    <a:pt x="0" y="0"/>
                  </a:moveTo>
                  <a:lnTo>
                    <a:pt x="13182981" y="0"/>
                  </a:lnTo>
                  <a:lnTo>
                    <a:pt x="13182981" y="1302131"/>
                  </a:lnTo>
                  <a:lnTo>
                    <a:pt x="0" y="1302131"/>
                  </a:lnTo>
                  <a:close/>
                </a:path>
              </a:pathLst>
            </a:custGeom>
            <a:solidFill>
              <a:srgbClr val="000000">
                <a:alpha val="3922"/>
              </a:srgbClr>
            </a:solidFill>
          </p:spPr>
        </p:sp>
      </p:grpSp>
      <p:sp>
        <p:nvSpPr>
          <p:cNvPr id="15" name="TextBox 15"/>
          <p:cNvSpPr txBox="1"/>
          <p:nvPr/>
        </p:nvSpPr>
        <p:spPr>
          <a:xfrm>
            <a:off x="7846962" y="2846486"/>
            <a:ext cx="4503687" cy="414933"/>
          </a:xfrm>
          <a:prstGeom prst="rect">
            <a:avLst/>
          </a:prstGeom>
        </p:spPr>
        <p:txBody>
          <a:bodyPr lIns="0" tIns="0" rIns="0" bIns="0" rtlCol="0" anchor="t">
            <a:spAutoFit/>
          </a:bodyPr>
          <a:lstStyle/>
          <a:p>
            <a:pPr algn="l">
              <a:lnSpc>
                <a:spcPts val="2687"/>
              </a:lnSpc>
            </a:pPr>
            <a:r>
              <a:rPr lang="en-US" sz="1687">
                <a:solidFill>
                  <a:srgbClr val="E0E4E6"/>
                </a:solidFill>
                <a:latin typeface="Barlow"/>
                <a:ea typeface="Barlow"/>
                <a:cs typeface="Barlow"/>
                <a:sym typeface="Barlow"/>
              </a:rPr>
              <a:t>Business Size</a:t>
            </a:r>
          </a:p>
        </p:txBody>
      </p:sp>
      <p:sp>
        <p:nvSpPr>
          <p:cNvPr id="16" name="TextBox 16"/>
          <p:cNvSpPr txBox="1"/>
          <p:nvPr/>
        </p:nvSpPr>
        <p:spPr>
          <a:xfrm>
            <a:off x="12795349" y="2846486"/>
            <a:ext cx="4503687" cy="763191"/>
          </a:xfrm>
          <a:prstGeom prst="rect">
            <a:avLst/>
          </a:prstGeom>
        </p:spPr>
        <p:txBody>
          <a:bodyPr lIns="0" tIns="0" rIns="0" bIns="0" rtlCol="0" anchor="t">
            <a:spAutoFit/>
          </a:bodyPr>
          <a:lstStyle/>
          <a:p>
            <a:pPr algn="l">
              <a:lnSpc>
                <a:spcPts val="2687"/>
              </a:lnSpc>
            </a:pPr>
            <a:r>
              <a:rPr lang="en-US" sz="1687">
                <a:solidFill>
                  <a:srgbClr val="E0E4E6"/>
                </a:solidFill>
                <a:latin typeface="Barlow"/>
                <a:ea typeface="Barlow"/>
                <a:cs typeface="Barlow"/>
                <a:sym typeface="Barlow"/>
              </a:rPr>
              <a:t>Systems cater to different business sizes, with varying features and pricing.</a:t>
            </a:r>
          </a:p>
        </p:txBody>
      </p:sp>
      <p:grpSp>
        <p:nvGrpSpPr>
          <p:cNvPr id="17" name="Group 17"/>
          <p:cNvGrpSpPr/>
          <p:nvPr/>
        </p:nvGrpSpPr>
        <p:grpSpPr>
          <a:xfrm>
            <a:off x="7629376" y="3749725"/>
            <a:ext cx="9887247" cy="1324867"/>
            <a:chOff x="0" y="0"/>
            <a:chExt cx="13182997" cy="1766490"/>
          </a:xfrm>
        </p:grpSpPr>
        <p:sp>
          <p:nvSpPr>
            <p:cNvPr id="18" name="Freeform 18"/>
            <p:cNvSpPr/>
            <p:nvPr/>
          </p:nvSpPr>
          <p:spPr>
            <a:xfrm>
              <a:off x="0" y="0"/>
              <a:ext cx="13182981" cy="1766443"/>
            </a:xfrm>
            <a:custGeom>
              <a:avLst/>
              <a:gdLst/>
              <a:ahLst/>
              <a:cxnLst/>
              <a:rect l="l" t="t" r="r" b="b"/>
              <a:pathLst>
                <a:path w="13182981" h="1766443">
                  <a:moveTo>
                    <a:pt x="0" y="0"/>
                  </a:moveTo>
                  <a:lnTo>
                    <a:pt x="13182981" y="0"/>
                  </a:lnTo>
                  <a:lnTo>
                    <a:pt x="13182981" y="1766443"/>
                  </a:lnTo>
                  <a:lnTo>
                    <a:pt x="0" y="1766443"/>
                  </a:lnTo>
                  <a:close/>
                </a:path>
              </a:pathLst>
            </a:custGeom>
            <a:solidFill>
              <a:srgbClr val="FFFFFF">
                <a:alpha val="3922"/>
              </a:srgbClr>
            </a:solidFill>
          </p:spPr>
        </p:sp>
      </p:grpSp>
      <p:sp>
        <p:nvSpPr>
          <p:cNvPr id="19" name="TextBox 19"/>
          <p:cNvSpPr txBox="1"/>
          <p:nvPr/>
        </p:nvSpPr>
        <p:spPr>
          <a:xfrm>
            <a:off x="7846962" y="3823097"/>
            <a:ext cx="4503687" cy="414933"/>
          </a:xfrm>
          <a:prstGeom prst="rect">
            <a:avLst/>
          </a:prstGeom>
        </p:spPr>
        <p:txBody>
          <a:bodyPr lIns="0" tIns="0" rIns="0" bIns="0" rtlCol="0" anchor="t">
            <a:spAutoFit/>
          </a:bodyPr>
          <a:lstStyle/>
          <a:p>
            <a:pPr algn="l">
              <a:lnSpc>
                <a:spcPts val="2687"/>
              </a:lnSpc>
            </a:pPr>
            <a:r>
              <a:rPr lang="en-US" sz="1687">
                <a:solidFill>
                  <a:srgbClr val="E0E4E6"/>
                </a:solidFill>
                <a:latin typeface="Barlow"/>
                <a:ea typeface="Barlow"/>
                <a:cs typeface="Barlow"/>
                <a:sym typeface="Barlow"/>
              </a:rPr>
              <a:t>Industry</a:t>
            </a:r>
          </a:p>
        </p:txBody>
      </p:sp>
      <p:sp>
        <p:nvSpPr>
          <p:cNvPr id="20" name="TextBox 20"/>
          <p:cNvSpPr txBox="1"/>
          <p:nvPr/>
        </p:nvSpPr>
        <p:spPr>
          <a:xfrm>
            <a:off x="12795349" y="3823097"/>
            <a:ext cx="4503687" cy="1111449"/>
          </a:xfrm>
          <a:prstGeom prst="rect">
            <a:avLst/>
          </a:prstGeom>
        </p:spPr>
        <p:txBody>
          <a:bodyPr lIns="0" tIns="0" rIns="0" bIns="0" rtlCol="0" anchor="t">
            <a:spAutoFit/>
          </a:bodyPr>
          <a:lstStyle/>
          <a:p>
            <a:pPr algn="l">
              <a:lnSpc>
                <a:spcPts val="2687"/>
              </a:lnSpc>
            </a:pPr>
            <a:r>
              <a:rPr lang="en-US" sz="1687">
                <a:solidFill>
                  <a:srgbClr val="E0E4E6"/>
                </a:solidFill>
                <a:latin typeface="Barlow"/>
                <a:ea typeface="Barlow"/>
                <a:cs typeface="Barlow"/>
                <a:sym typeface="Barlow"/>
              </a:rPr>
              <a:t>Some systems are designed for specific industries, offering tailored features and compliance.</a:t>
            </a:r>
          </a:p>
        </p:txBody>
      </p:sp>
      <p:grpSp>
        <p:nvGrpSpPr>
          <p:cNvPr id="21" name="Group 21"/>
          <p:cNvGrpSpPr/>
          <p:nvPr/>
        </p:nvGrpSpPr>
        <p:grpSpPr>
          <a:xfrm>
            <a:off x="7629376" y="5074592"/>
            <a:ext cx="9887247" cy="1324867"/>
            <a:chOff x="0" y="0"/>
            <a:chExt cx="13182997" cy="1766490"/>
          </a:xfrm>
        </p:grpSpPr>
        <p:sp>
          <p:nvSpPr>
            <p:cNvPr id="22" name="Freeform 22"/>
            <p:cNvSpPr/>
            <p:nvPr/>
          </p:nvSpPr>
          <p:spPr>
            <a:xfrm>
              <a:off x="0" y="0"/>
              <a:ext cx="13182981" cy="1766443"/>
            </a:xfrm>
            <a:custGeom>
              <a:avLst/>
              <a:gdLst/>
              <a:ahLst/>
              <a:cxnLst/>
              <a:rect l="l" t="t" r="r" b="b"/>
              <a:pathLst>
                <a:path w="13182981" h="1766443">
                  <a:moveTo>
                    <a:pt x="0" y="0"/>
                  </a:moveTo>
                  <a:lnTo>
                    <a:pt x="13182981" y="0"/>
                  </a:lnTo>
                  <a:lnTo>
                    <a:pt x="13182981" y="1766443"/>
                  </a:lnTo>
                  <a:lnTo>
                    <a:pt x="0" y="1766443"/>
                  </a:lnTo>
                  <a:close/>
                </a:path>
              </a:pathLst>
            </a:custGeom>
            <a:solidFill>
              <a:srgbClr val="000000">
                <a:alpha val="3922"/>
              </a:srgbClr>
            </a:solidFill>
          </p:spPr>
        </p:sp>
      </p:grpSp>
      <p:sp>
        <p:nvSpPr>
          <p:cNvPr id="23" name="TextBox 23"/>
          <p:cNvSpPr txBox="1"/>
          <p:nvPr/>
        </p:nvSpPr>
        <p:spPr>
          <a:xfrm>
            <a:off x="7846962" y="5147965"/>
            <a:ext cx="4503687" cy="414933"/>
          </a:xfrm>
          <a:prstGeom prst="rect">
            <a:avLst/>
          </a:prstGeom>
        </p:spPr>
        <p:txBody>
          <a:bodyPr lIns="0" tIns="0" rIns="0" bIns="0" rtlCol="0" anchor="t">
            <a:spAutoFit/>
          </a:bodyPr>
          <a:lstStyle/>
          <a:p>
            <a:pPr algn="l">
              <a:lnSpc>
                <a:spcPts val="2687"/>
              </a:lnSpc>
            </a:pPr>
            <a:r>
              <a:rPr lang="en-US" sz="1687">
                <a:solidFill>
                  <a:srgbClr val="E0E4E6"/>
                </a:solidFill>
                <a:latin typeface="Barlow"/>
                <a:ea typeface="Barlow"/>
                <a:cs typeface="Barlow"/>
                <a:sym typeface="Barlow"/>
              </a:rPr>
              <a:t>Budget</a:t>
            </a:r>
          </a:p>
        </p:txBody>
      </p:sp>
      <p:sp>
        <p:nvSpPr>
          <p:cNvPr id="24" name="TextBox 24"/>
          <p:cNvSpPr txBox="1"/>
          <p:nvPr/>
        </p:nvSpPr>
        <p:spPr>
          <a:xfrm>
            <a:off x="12795349" y="5147965"/>
            <a:ext cx="4503687" cy="1111449"/>
          </a:xfrm>
          <a:prstGeom prst="rect">
            <a:avLst/>
          </a:prstGeom>
        </p:spPr>
        <p:txBody>
          <a:bodyPr lIns="0" tIns="0" rIns="0" bIns="0" rtlCol="0" anchor="t">
            <a:spAutoFit/>
          </a:bodyPr>
          <a:lstStyle/>
          <a:p>
            <a:pPr algn="l">
              <a:lnSpc>
                <a:spcPts val="2687"/>
              </a:lnSpc>
            </a:pPr>
            <a:r>
              <a:rPr lang="en-US" sz="1687">
                <a:solidFill>
                  <a:srgbClr val="E0E4E6"/>
                </a:solidFill>
                <a:latin typeface="Barlow"/>
                <a:ea typeface="Barlow"/>
                <a:cs typeface="Barlow"/>
                <a:sym typeface="Barlow"/>
              </a:rPr>
              <a:t>Consider the cost of the system, including licensing, implementation, and ongoing maintenance.</a:t>
            </a:r>
          </a:p>
        </p:txBody>
      </p:sp>
      <p:grpSp>
        <p:nvGrpSpPr>
          <p:cNvPr id="25" name="Group 25"/>
          <p:cNvGrpSpPr/>
          <p:nvPr/>
        </p:nvGrpSpPr>
        <p:grpSpPr>
          <a:xfrm>
            <a:off x="7629376" y="6399460"/>
            <a:ext cx="9887247" cy="1324867"/>
            <a:chOff x="0" y="0"/>
            <a:chExt cx="13182997" cy="1766490"/>
          </a:xfrm>
        </p:grpSpPr>
        <p:sp>
          <p:nvSpPr>
            <p:cNvPr id="26" name="Freeform 26"/>
            <p:cNvSpPr/>
            <p:nvPr/>
          </p:nvSpPr>
          <p:spPr>
            <a:xfrm>
              <a:off x="0" y="0"/>
              <a:ext cx="13182981" cy="1766443"/>
            </a:xfrm>
            <a:custGeom>
              <a:avLst/>
              <a:gdLst/>
              <a:ahLst/>
              <a:cxnLst/>
              <a:rect l="l" t="t" r="r" b="b"/>
              <a:pathLst>
                <a:path w="13182981" h="1766443">
                  <a:moveTo>
                    <a:pt x="0" y="0"/>
                  </a:moveTo>
                  <a:lnTo>
                    <a:pt x="13182981" y="0"/>
                  </a:lnTo>
                  <a:lnTo>
                    <a:pt x="13182981" y="1766443"/>
                  </a:lnTo>
                  <a:lnTo>
                    <a:pt x="0" y="1766443"/>
                  </a:lnTo>
                  <a:close/>
                </a:path>
              </a:pathLst>
            </a:custGeom>
            <a:solidFill>
              <a:srgbClr val="FFFFFF">
                <a:alpha val="3922"/>
              </a:srgbClr>
            </a:solidFill>
          </p:spPr>
        </p:sp>
      </p:grpSp>
      <p:sp>
        <p:nvSpPr>
          <p:cNvPr id="27" name="TextBox 27"/>
          <p:cNvSpPr txBox="1"/>
          <p:nvPr/>
        </p:nvSpPr>
        <p:spPr>
          <a:xfrm>
            <a:off x="7846962" y="6472832"/>
            <a:ext cx="4503687" cy="414933"/>
          </a:xfrm>
          <a:prstGeom prst="rect">
            <a:avLst/>
          </a:prstGeom>
        </p:spPr>
        <p:txBody>
          <a:bodyPr lIns="0" tIns="0" rIns="0" bIns="0" rtlCol="0" anchor="t">
            <a:spAutoFit/>
          </a:bodyPr>
          <a:lstStyle/>
          <a:p>
            <a:pPr algn="l">
              <a:lnSpc>
                <a:spcPts val="2687"/>
              </a:lnSpc>
            </a:pPr>
            <a:r>
              <a:rPr lang="en-US" sz="1687">
                <a:solidFill>
                  <a:srgbClr val="E0E4E6"/>
                </a:solidFill>
                <a:latin typeface="Barlow"/>
                <a:ea typeface="Barlow"/>
                <a:cs typeface="Barlow"/>
                <a:sym typeface="Barlow"/>
              </a:rPr>
              <a:t>Features</a:t>
            </a:r>
          </a:p>
        </p:txBody>
      </p:sp>
      <p:sp>
        <p:nvSpPr>
          <p:cNvPr id="28" name="TextBox 28"/>
          <p:cNvSpPr txBox="1"/>
          <p:nvPr/>
        </p:nvSpPr>
        <p:spPr>
          <a:xfrm>
            <a:off x="12795349" y="6472832"/>
            <a:ext cx="4503687" cy="1111449"/>
          </a:xfrm>
          <a:prstGeom prst="rect">
            <a:avLst/>
          </a:prstGeom>
        </p:spPr>
        <p:txBody>
          <a:bodyPr lIns="0" tIns="0" rIns="0" bIns="0" rtlCol="0" anchor="t">
            <a:spAutoFit/>
          </a:bodyPr>
          <a:lstStyle/>
          <a:p>
            <a:pPr algn="l">
              <a:lnSpc>
                <a:spcPts val="2687"/>
              </a:lnSpc>
            </a:pPr>
            <a:r>
              <a:rPr lang="en-US" sz="1687">
                <a:solidFill>
                  <a:srgbClr val="E0E4E6"/>
                </a:solidFill>
                <a:latin typeface="Barlow"/>
                <a:ea typeface="Barlow"/>
                <a:cs typeface="Barlow"/>
                <a:sym typeface="Barlow"/>
              </a:rPr>
              <a:t>Evaluate features such as time tracking, tax calculations, direct deposit, reporting, and employee self-service.</a:t>
            </a:r>
          </a:p>
        </p:txBody>
      </p:sp>
      <p:grpSp>
        <p:nvGrpSpPr>
          <p:cNvPr id="29" name="Group 29"/>
          <p:cNvGrpSpPr/>
          <p:nvPr/>
        </p:nvGrpSpPr>
        <p:grpSpPr>
          <a:xfrm>
            <a:off x="7629376" y="7724329"/>
            <a:ext cx="9887247" cy="976610"/>
            <a:chOff x="0" y="0"/>
            <a:chExt cx="13182997" cy="1302147"/>
          </a:xfrm>
        </p:grpSpPr>
        <p:sp>
          <p:nvSpPr>
            <p:cNvPr id="30" name="Freeform 30"/>
            <p:cNvSpPr/>
            <p:nvPr/>
          </p:nvSpPr>
          <p:spPr>
            <a:xfrm>
              <a:off x="0" y="0"/>
              <a:ext cx="13182981" cy="1302131"/>
            </a:xfrm>
            <a:custGeom>
              <a:avLst/>
              <a:gdLst/>
              <a:ahLst/>
              <a:cxnLst/>
              <a:rect l="l" t="t" r="r" b="b"/>
              <a:pathLst>
                <a:path w="13182981" h="1302131">
                  <a:moveTo>
                    <a:pt x="0" y="0"/>
                  </a:moveTo>
                  <a:lnTo>
                    <a:pt x="13182981" y="0"/>
                  </a:lnTo>
                  <a:lnTo>
                    <a:pt x="13182981" y="1302131"/>
                  </a:lnTo>
                  <a:lnTo>
                    <a:pt x="0" y="1302131"/>
                  </a:lnTo>
                  <a:close/>
                </a:path>
              </a:pathLst>
            </a:custGeom>
            <a:solidFill>
              <a:srgbClr val="000000">
                <a:alpha val="3922"/>
              </a:srgbClr>
            </a:solidFill>
          </p:spPr>
        </p:sp>
      </p:grpSp>
      <p:sp>
        <p:nvSpPr>
          <p:cNvPr id="31" name="TextBox 31"/>
          <p:cNvSpPr txBox="1"/>
          <p:nvPr/>
        </p:nvSpPr>
        <p:spPr>
          <a:xfrm>
            <a:off x="7846962" y="7797701"/>
            <a:ext cx="4503687" cy="414933"/>
          </a:xfrm>
          <a:prstGeom prst="rect">
            <a:avLst/>
          </a:prstGeom>
        </p:spPr>
        <p:txBody>
          <a:bodyPr lIns="0" tIns="0" rIns="0" bIns="0" rtlCol="0" anchor="t">
            <a:spAutoFit/>
          </a:bodyPr>
          <a:lstStyle/>
          <a:p>
            <a:pPr algn="l">
              <a:lnSpc>
                <a:spcPts val="2687"/>
              </a:lnSpc>
            </a:pPr>
            <a:r>
              <a:rPr lang="en-US" sz="1687">
                <a:solidFill>
                  <a:srgbClr val="E0E4E6"/>
                </a:solidFill>
                <a:latin typeface="Barlow"/>
                <a:ea typeface="Barlow"/>
                <a:cs typeface="Barlow"/>
                <a:sym typeface="Barlow"/>
              </a:rPr>
              <a:t>Integration</a:t>
            </a:r>
          </a:p>
        </p:txBody>
      </p:sp>
      <p:sp>
        <p:nvSpPr>
          <p:cNvPr id="32" name="TextBox 32"/>
          <p:cNvSpPr txBox="1"/>
          <p:nvPr/>
        </p:nvSpPr>
        <p:spPr>
          <a:xfrm>
            <a:off x="12795349" y="7797701"/>
            <a:ext cx="4503687" cy="763191"/>
          </a:xfrm>
          <a:prstGeom prst="rect">
            <a:avLst/>
          </a:prstGeom>
        </p:spPr>
        <p:txBody>
          <a:bodyPr lIns="0" tIns="0" rIns="0" bIns="0" rtlCol="0" anchor="t">
            <a:spAutoFit/>
          </a:bodyPr>
          <a:lstStyle/>
          <a:p>
            <a:pPr algn="l">
              <a:lnSpc>
                <a:spcPts val="2687"/>
              </a:lnSpc>
            </a:pPr>
            <a:r>
              <a:rPr lang="en-US" sz="1687">
                <a:solidFill>
                  <a:srgbClr val="E0E4E6"/>
                </a:solidFill>
                <a:latin typeface="Barlow"/>
                <a:ea typeface="Barlow"/>
                <a:cs typeface="Barlow"/>
                <a:sym typeface="Barlow"/>
              </a:rPr>
              <a:t>Ensure the system integrates seamlessly with existing HR and accounting systems.</a:t>
            </a:r>
          </a:p>
        </p:txBody>
      </p:sp>
      <p:grpSp>
        <p:nvGrpSpPr>
          <p:cNvPr id="33" name="Group 33"/>
          <p:cNvGrpSpPr/>
          <p:nvPr/>
        </p:nvGrpSpPr>
        <p:grpSpPr>
          <a:xfrm>
            <a:off x="7629376" y="8700939"/>
            <a:ext cx="9887247" cy="976610"/>
            <a:chOff x="0" y="0"/>
            <a:chExt cx="13182997" cy="1302147"/>
          </a:xfrm>
        </p:grpSpPr>
        <p:sp>
          <p:nvSpPr>
            <p:cNvPr id="34" name="Freeform 34"/>
            <p:cNvSpPr/>
            <p:nvPr/>
          </p:nvSpPr>
          <p:spPr>
            <a:xfrm>
              <a:off x="0" y="0"/>
              <a:ext cx="13182981" cy="1302131"/>
            </a:xfrm>
            <a:custGeom>
              <a:avLst/>
              <a:gdLst/>
              <a:ahLst/>
              <a:cxnLst/>
              <a:rect l="l" t="t" r="r" b="b"/>
              <a:pathLst>
                <a:path w="13182981" h="1302131">
                  <a:moveTo>
                    <a:pt x="0" y="0"/>
                  </a:moveTo>
                  <a:lnTo>
                    <a:pt x="13182981" y="0"/>
                  </a:lnTo>
                  <a:lnTo>
                    <a:pt x="13182981" y="1302131"/>
                  </a:lnTo>
                  <a:lnTo>
                    <a:pt x="0" y="1302131"/>
                  </a:lnTo>
                  <a:close/>
                </a:path>
              </a:pathLst>
            </a:custGeom>
            <a:solidFill>
              <a:srgbClr val="FFFFFF">
                <a:alpha val="3922"/>
              </a:srgbClr>
            </a:solidFill>
          </p:spPr>
        </p:sp>
      </p:grpSp>
      <p:sp>
        <p:nvSpPr>
          <p:cNvPr id="35" name="TextBox 35"/>
          <p:cNvSpPr txBox="1"/>
          <p:nvPr/>
        </p:nvSpPr>
        <p:spPr>
          <a:xfrm>
            <a:off x="7846962" y="8774311"/>
            <a:ext cx="4503687" cy="414933"/>
          </a:xfrm>
          <a:prstGeom prst="rect">
            <a:avLst/>
          </a:prstGeom>
        </p:spPr>
        <p:txBody>
          <a:bodyPr lIns="0" tIns="0" rIns="0" bIns="0" rtlCol="0" anchor="t">
            <a:spAutoFit/>
          </a:bodyPr>
          <a:lstStyle/>
          <a:p>
            <a:pPr algn="l">
              <a:lnSpc>
                <a:spcPts val="2687"/>
              </a:lnSpc>
            </a:pPr>
            <a:r>
              <a:rPr lang="en-US" sz="1687">
                <a:solidFill>
                  <a:srgbClr val="E0E4E6"/>
                </a:solidFill>
                <a:latin typeface="Barlow"/>
                <a:ea typeface="Barlow"/>
                <a:cs typeface="Barlow"/>
                <a:sym typeface="Barlow"/>
              </a:rPr>
              <a:t>Support</a:t>
            </a:r>
          </a:p>
        </p:txBody>
      </p:sp>
      <p:sp>
        <p:nvSpPr>
          <p:cNvPr id="36" name="TextBox 36"/>
          <p:cNvSpPr txBox="1"/>
          <p:nvPr/>
        </p:nvSpPr>
        <p:spPr>
          <a:xfrm>
            <a:off x="12795349" y="8774311"/>
            <a:ext cx="4503687" cy="763191"/>
          </a:xfrm>
          <a:prstGeom prst="rect">
            <a:avLst/>
          </a:prstGeom>
        </p:spPr>
        <p:txBody>
          <a:bodyPr lIns="0" tIns="0" rIns="0" bIns="0" rtlCol="0" anchor="t">
            <a:spAutoFit/>
          </a:bodyPr>
          <a:lstStyle/>
          <a:p>
            <a:pPr algn="l">
              <a:lnSpc>
                <a:spcPts val="2687"/>
              </a:lnSpc>
            </a:pPr>
            <a:r>
              <a:rPr lang="en-US" sz="1687">
                <a:solidFill>
                  <a:srgbClr val="E0E4E6"/>
                </a:solidFill>
                <a:latin typeface="Barlow"/>
                <a:ea typeface="Barlow"/>
                <a:cs typeface="Barlow"/>
                <a:sym typeface="Barlow"/>
              </a:rPr>
              <a:t>Evaluate the level of technical support provided by the vendor.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81B">
                <a:alpha val="74902"/>
              </a:srgbClr>
            </a:solidFill>
          </p:spPr>
        </p:sp>
      </p:grpSp>
      <p:sp>
        <p:nvSpPr>
          <p:cNvPr id="5" name="TextBox 5"/>
          <p:cNvSpPr txBox="1"/>
          <p:nvPr/>
        </p:nvSpPr>
        <p:spPr>
          <a:xfrm>
            <a:off x="1651694" y="3187899"/>
            <a:ext cx="9016305" cy="801310"/>
          </a:xfrm>
          <a:prstGeom prst="rect">
            <a:avLst/>
          </a:prstGeom>
        </p:spPr>
        <p:txBody>
          <a:bodyPr wrap="square" lIns="0" tIns="0" rIns="0" bIns="0" rtlCol="0" anchor="t">
            <a:spAutoFit/>
          </a:bodyPr>
          <a:lstStyle/>
          <a:p>
            <a:pPr algn="l">
              <a:lnSpc>
                <a:spcPts val="6749"/>
              </a:lnSpc>
            </a:pPr>
            <a:r>
              <a:rPr lang="en-US" sz="5374" b="1" dirty="0">
                <a:solidFill>
                  <a:srgbClr val="F0FCFF"/>
                </a:solidFill>
                <a:latin typeface="Arimo Bold"/>
                <a:ea typeface="Arimo Bold"/>
                <a:cs typeface="Arimo Bold"/>
                <a:sym typeface="Arimo Bold"/>
              </a:rPr>
              <a:t>Security and Compliance</a:t>
            </a:r>
          </a:p>
        </p:txBody>
      </p:sp>
      <p:sp>
        <p:nvSpPr>
          <p:cNvPr id="6" name="TextBox 6"/>
          <p:cNvSpPr txBox="1"/>
          <p:nvPr/>
        </p:nvSpPr>
        <p:spPr>
          <a:xfrm>
            <a:off x="1651695" y="4614714"/>
            <a:ext cx="14984611" cy="1092399"/>
          </a:xfrm>
          <a:prstGeom prst="rect">
            <a:avLst/>
          </a:prstGeom>
        </p:spPr>
        <p:txBody>
          <a:bodyPr lIns="0" tIns="0" rIns="0" bIns="0" rtlCol="0" anchor="t">
            <a:spAutoFit/>
          </a:bodyPr>
          <a:lstStyle/>
          <a:p>
            <a:pPr algn="l">
              <a:lnSpc>
                <a:spcPts val="3875"/>
              </a:lnSpc>
            </a:pPr>
            <a:r>
              <a:rPr lang="en-US" sz="2375">
                <a:solidFill>
                  <a:srgbClr val="E0E4E6"/>
                </a:solidFill>
                <a:latin typeface="Barlow"/>
                <a:ea typeface="Barlow"/>
                <a:cs typeface="Barlow"/>
                <a:sym typeface="Barlow"/>
              </a:rPr>
              <a:t>Payroll systems handle sensitive employee data, making security paramount. Robust security measures are essential to protect against unauthorized access, data breaches, and cyberattacks.</a:t>
            </a:r>
          </a:p>
        </p:txBody>
      </p:sp>
      <p:sp>
        <p:nvSpPr>
          <p:cNvPr id="7" name="TextBox 7"/>
          <p:cNvSpPr txBox="1"/>
          <p:nvPr/>
        </p:nvSpPr>
        <p:spPr>
          <a:xfrm>
            <a:off x="1651695" y="5949404"/>
            <a:ext cx="14984611" cy="1092399"/>
          </a:xfrm>
          <a:prstGeom prst="rect">
            <a:avLst/>
          </a:prstGeom>
        </p:spPr>
        <p:txBody>
          <a:bodyPr lIns="0" tIns="0" rIns="0" bIns="0" rtlCol="0" anchor="t">
            <a:spAutoFit/>
          </a:bodyPr>
          <a:lstStyle/>
          <a:p>
            <a:pPr algn="l">
              <a:lnSpc>
                <a:spcPts val="3875"/>
              </a:lnSpc>
            </a:pPr>
            <a:r>
              <a:rPr lang="en-US" sz="2375">
                <a:solidFill>
                  <a:srgbClr val="E0E4E6"/>
                </a:solidFill>
                <a:latin typeface="Barlow"/>
                <a:ea typeface="Barlow"/>
                <a:cs typeface="Barlow"/>
                <a:sym typeface="Barlow"/>
              </a:rPr>
              <a:t>Compliance with relevant laws and regulations is crucial. Payroll systems should comply with data privacy laws, such as GDPR and CCPA, as well as tax and labor laws.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81B">
                <a:alpha val="74902"/>
              </a:srgbClr>
            </a:solidFill>
          </p:spPr>
        </p:sp>
      </p:grpSp>
      <p:sp>
        <p:nvSpPr>
          <p:cNvPr id="5" name="TextBox 5"/>
          <p:cNvSpPr txBox="1"/>
          <p:nvPr/>
        </p:nvSpPr>
        <p:spPr>
          <a:xfrm>
            <a:off x="1651695" y="952054"/>
            <a:ext cx="7621637" cy="894606"/>
          </a:xfrm>
          <a:prstGeom prst="rect">
            <a:avLst/>
          </a:prstGeom>
        </p:spPr>
        <p:txBody>
          <a:bodyPr lIns="0" tIns="0" rIns="0" bIns="0" rtlCol="0" anchor="t">
            <a:spAutoFit/>
          </a:bodyPr>
          <a:lstStyle/>
          <a:p>
            <a:pPr algn="l">
              <a:lnSpc>
                <a:spcPts val="6500"/>
              </a:lnSpc>
            </a:pPr>
            <a:r>
              <a:rPr lang="en-US" sz="5187" b="1">
                <a:solidFill>
                  <a:srgbClr val="F0FCFF"/>
                </a:solidFill>
                <a:latin typeface="Arimo Bold"/>
                <a:ea typeface="Arimo Bold"/>
                <a:cs typeface="Arimo Bold"/>
                <a:sym typeface="Arimo Bold"/>
              </a:rPr>
              <a:t>Implementation Process</a:t>
            </a:r>
          </a:p>
        </p:txBody>
      </p:sp>
      <p:sp>
        <p:nvSpPr>
          <p:cNvPr id="6" name="Freeform 6" descr="preencoded.png"/>
          <p:cNvSpPr/>
          <p:nvPr/>
        </p:nvSpPr>
        <p:spPr>
          <a:xfrm>
            <a:off x="1651695" y="2442865"/>
            <a:ext cx="3410843" cy="2108001"/>
          </a:xfrm>
          <a:custGeom>
            <a:avLst/>
            <a:gdLst/>
            <a:ahLst/>
            <a:cxnLst/>
            <a:rect l="l" t="t" r="r" b="b"/>
            <a:pathLst>
              <a:path w="3410843" h="2108001">
                <a:moveTo>
                  <a:pt x="0" y="0"/>
                </a:moveTo>
                <a:lnTo>
                  <a:pt x="3410843" y="0"/>
                </a:lnTo>
                <a:lnTo>
                  <a:pt x="3410843" y="2108001"/>
                </a:lnTo>
                <a:lnTo>
                  <a:pt x="0" y="2108001"/>
                </a:lnTo>
                <a:lnTo>
                  <a:pt x="0" y="0"/>
                </a:lnTo>
                <a:close/>
              </a:path>
            </a:pathLst>
          </a:custGeom>
          <a:blipFill>
            <a:blip r:embed="rId4"/>
            <a:stretch>
              <a:fillRect l="-57" r="-57"/>
            </a:stretch>
          </a:blipFill>
        </p:spPr>
      </p:sp>
      <p:sp>
        <p:nvSpPr>
          <p:cNvPr id="7" name="TextBox 7"/>
          <p:cNvSpPr txBox="1"/>
          <p:nvPr/>
        </p:nvSpPr>
        <p:spPr>
          <a:xfrm>
            <a:off x="1651695" y="4894809"/>
            <a:ext cx="3410843" cy="856655"/>
          </a:xfrm>
          <a:prstGeom prst="rect">
            <a:avLst/>
          </a:prstGeom>
        </p:spPr>
        <p:txBody>
          <a:bodyPr lIns="0" tIns="0" rIns="0" bIns="0" rtlCol="0" anchor="t">
            <a:spAutoFit/>
          </a:bodyPr>
          <a:lstStyle/>
          <a:p>
            <a:pPr algn="l">
              <a:lnSpc>
                <a:spcPts val="3250"/>
              </a:lnSpc>
            </a:pPr>
            <a:r>
              <a:rPr lang="en-US" sz="2562" b="1">
                <a:solidFill>
                  <a:srgbClr val="E0E4E6"/>
                </a:solidFill>
                <a:latin typeface="Arimo Bold"/>
                <a:ea typeface="Arimo Bold"/>
                <a:cs typeface="Arimo Bold"/>
                <a:sym typeface="Arimo Bold"/>
              </a:rPr>
              <a:t>System Selection and Customization</a:t>
            </a:r>
          </a:p>
        </p:txBody>
      </p:sp>
      <p:sp>
        <p:nvSpPr>
          <p:cNvPr id="8" name="TextBox 8"/>
          <p:cNvSpPr txBox="1"/>
          <p:nvPr/>
        </p:nvSpPr>
        <p:spPr>
          <a:xfrm>
            <a:off x="1651695" y="5834955"/>
            <a:ext cx="3410843" cy="3433167"/>
          </a:xfrm>
          <a:prstGeom prst="rect">
            <a:avLst/>
          </a:prstGeom>
        </p:spPr>
        <p:txBody>
          <a:bodyPr lIns="0" tIns="0" rIns="0" bIns="0" rtlCol="0" anchor="t">
            <a:spAutoFit/>
          </a:bodyPr>
          <a:lstStyle/>
          <a:p>
            <a:pPr algn="l">
              <a:lnSpc>
                <a:spcPts val="3750"/>
              </a:lnSpc>
            </a:pPr>
            <a:r>
              <a:rPr lang="en-US" sz="2312">
                <a:solidFill>
                  <a:srgbClr val="E0E4E6"/>
                </a:solidFill>
                <a:latin typeface="Barlow"/>
                <a:ea typeface="Barlow"/>
                <a:cs typeface="Barlow"/>
                <a:sym typeface="Barlow"/>
              </a:rPr>
              <a:t>The first step is to select the best system that meets the business's needs and budget. This includes customization to ensure compatibility with existing systems and data.</a:t>
            </a:r>
          </a:p>
        </p:txBody>
      </p:sp>
      <p:sp>
        <p:nvSpPr>
          <p:cNvPr id="9" name="Freeform 9" descr="preencoded.png"/>
          <p:cNvSpPr/>
          <p:nvPr/>
        </p:nvSpPr>
        <p:spPr>
          <a:xfrm>
            <a:off x="5509618" y="2442865"/>
            <a:ext cx="3410843" cy="2108001"/>
          </a:xfrm>
          <a:custGeom>
            <a:avLst/>
            <a:gdLst/>
            <a:ahLst/>
            <a:cxnLst/>
            <a:rect l="l" t="t" r="r" b="b"/>
            <a:pathLst>
              <a:path w="3410843" h="2108001">
                <a:moveTo>
                  <a:pt x="0" y="0"/>
                </a:moveTo>
                <a:lnTo>
                  <a:pt x="3410842" y="0"/>
                </a:lnTo>
                <a:lnTo>
                  <a:pt x="3410842" y="2108001"/>
                </a:lnTo>
                <a:lnTo>
                  <a:pt x="0" y="2108001"/>
                </a:lnTo>
                <a:lnTo>
                  <a:pt x="0" y="0"/>
                </a:lnTo>
                <a:close/>
              </a:path>
            </a:pathLst>
          </a:custGeom>
          <a:blipFill>
            <a:blip r:embed="rId5"/>
            <a:stretch>
              <a:fillRect l="-57" r="-57"/>
            </a:stretch>
          </a:blipFill>
        </p:spPr>
      </p:sp>
      <p:sp>
        <p:nvSpPr>
          <p:cNvPr id="10" name="TextBox 10"/>
          <p:cNvSpPr txBox="1"/>
          <p:nvPr/>
        </p:nvSpPr>
        <p:spPr>
          <a:xfrm>
            <a:off x="5509618" y="4894809"/>
            <a:ext cx="3410842" cy="856655"/>
          </a:xfrm>
          <a:prstGeom prst="rect">
            <a:avLst/>
          </a:prstGeom>
        </p:spPr>
        <p:txBody>
          <a:bodyPr lIns="0" tIns="0" rIns="0" bIns="0" rtlCol="0" anchor="t">
            <a:spAutoFit/>
          </a:bodyPr>
          <a:lstStyle/>
          <a:p>
            <a:pPr algn="l">
              <a:lnSpc>
                <a:spcPts val="3250"/>
              </a:lnSpc>
            </a:pPr>
            <a:r>
              <a:rPr lang="en-US" sz="2562" b="1">
                <a:solidFill>
                  <a:srgbClr val="E0E4E6"/>
                </a:solidFill>
                <a:latin typeface="Arimo Bold"/>
                <a:ea typeface="Arimo Bold"/>
                <a:cs typeface="Arimo Bold"/>
                <a:sym typeface="Arimo Bold"/>
              </a:rPr>
              <a:t>Data Migration and Integration</a:t>
            </a:r>
          </a:p>
        </p:txBody>
      </p:sp>
      <p:sp>
        <p:nvSpPr>
          <p:cNvPr id="11" name="TextBox 11"/>
          <p:cNvSpPr txBox="1"/>
          <p:nvPr/>
        </p:nvSpPr>
        <p:spPr>
          <a:xfrm>
            <a:off x="5509618" y="5834955"/>
            <a:ext cx="3410842" cy="3433167"/>
          </a:xfrm>
          <a:prstGeom prst="rect">
            <a:avLst/>
          </a:prstGeom>
        </p:spPr>
        <p:txBody>
          <a:bodyPr lIns="0" tIns="0" rIns="0" bIns="0" rtlCol="0" anchor="t">
            <a:spAutoFit/>
          </a:bodyPr>
          <a:lstStyle/>
          <a:p>
            <a:pPr algn="l">
              <a:lnSpc>
                <a:spcPts val="3750"/>
              </a:lnSpc>
            </a:pPr>
            <a:r>
              <a:rPr lang="en-US" sz="2312">
                <a:solidFill>
                  <a:srgbClr val="E0E4E6"/>
                </a:solidFill>
                <a:latin typeface="Barlow"/>
                <a:ea typeface="Barlow"/>
                <a:cs typeface="Barlow"/>
                <a:sym typeface="Barlow"/>
              </a:rPr>
              <a:t>Transferring employee data and integrating the new system with existing HR and accounting systems ensures smooth transition and eliminates manual data entry.</a:t>
            </a:r>
          </a:p>
        </p:txBody>
      </p:sp>
      <p:sp>
        <p:nvSpPr>
          <p:cNvPr id="12" name="Freeform 12" descr="preencoded.png"/>
          <p:cNvSpPr/>
          <p:nvPr/>
        </p:nvSpPr>
        <p:spPr>
          <a:xfrm>
            <a:off x="9367540" y="2442865"/>
            <a:ext cx="3410842" cy="2108001"/>
          </a:xfrm>
          <a:custGeom>
            <a:avLst/>
            <a:gdLst/>
            <a:ahLst/>
            <a:cxnLst/>
            <a:rect l="l" t="t" r="r" b="b"/>
            <a:pathLst>
              <a:path w="3410842" h="2108001">
                <a:moveTo>
                  <a:pt x="0" y="0"/>
                </a:moveTo>
                <a:lnTo>
                  <a:pt x="3410842" y="0"/>
                </a:lnTo>
                <a:lnTo>
                  <a:pt x="3410842" y="2108001"/>
                </a:lnTo>
                <a:lnTo>
                  <a:pt x="0" y="2108001"/>
                </a:lnTo>
                <a:lnTo>
                  <a:pt x="0" y="0"/>
                </a:lnTo>
                <a:close/>
              </a:path>
            </a:pathLst>
          </a:custGeom>
          <a:blipFill>
            <a:blip r:embed="rId6"/>
            <a:stretch>
              <a:fillRect l="-57" r="-57"/>
            </a:stretch>
          </a:blipFill>
        </p:spPr>
      </p:sp>
      <p:sp>
        <p:nvSpPr>
          <p:cNvPr id="13" name="TextBox 13"/>
          <p:cNvSpPr txBox="1"/>
          <p:nvPr/>
        </p:nvSpPr>
        <p:spPr>
          <a:xfrm>
            <a:off x="9367540" y="4894809"/>
            <a:ext cx="3410842" cy="856655"/>
          </a:xfrm>
          <a:prstGeom prst="rect">
            <a:avLst/>
          </a:prstGeom>
        </p:spPr>
        <p:txBody>
          <a:bodyPr lIns="0" tIns="0" rIns="0" bIns="0" rtlCol="0" anchor="t">
            <a:spAutoFit/>
          </a:bodyPr>
          <a:lstStyle/>
          <a:p>
            <a:pPr algn="l">
              <a:lnSpc>
                <a:spcPts val="3250"/>
              </a:lnSpc>
            </a:pPr>
            <a:r>
              <a:rPr lang="en-US" sz="2562" b="1">
                <a:solidFill>
                  <a:srgbClr val="E0E4E6"/>
                </a:solidFill>
                <a:latin typeface="Arimo Bold"/>
                <a:ea typeface="Arimo Bold"/>
                <a:cs typeface="Arimo Bold"/>
                <a:sym typeface="Arimo Bold"/>
              </a:rPr>
              <a:t>Training and User Adoption</a:t>
            </a:r>
          </a:p>
        </p:txBody>
      </p:sp>
      <p:sp>
        <p:nvSpPr>
          <p:cNvPr id="14" name="TextBox 14"/>
          <p:cNvSpPr txBox="1"/>
          <p:nvPr/>
        </p:nvSpPr>
        <p:spPr>
          <a:xfrm>
            <a:off x="9367540" y="5834955"/>
            <a:ext cx="3410842" cy="2956322"/>
          </a:xfrm>
          <a:prstGeom prst="rect">
            <a:avLst/>
          </a:prstGeom>
        </p:spPr>
        <p:txBody>
          <a:bodyPr lIns="0" tIns="0" rIns="0" bIns="0" rtlCol="0" anchor="t">
            <a:spAutoFit/>
          </a:bodyPr>
          <a:lstStyle/>
          <a:p>
            <a:pPr algn="l">
              <a:lnSpc>
                <a:spcPts val="3750"/>
              </a:lnSpc>
            </a:pPr>
            <a:r>
              <a:rPr lang="en-US" sz="2312">
                <a:solidFill>
                  <a:srgbClr val="E0E4E6"/>
                </a:solidFill>
                <a:latin typeface="Barlow"/>
                <a:ea typeface="Barlow"/>
                <a:cs typeface="Barlow"/>
                <a:sym typeface="Barlow"/>
              </a:rPr>
              <a:t>Providing thorough training to employees and HR staff helps ensure they understand how to use the system and its features effectively.</a:t>
            </a:r>
          </a:p>
        </p:txBody>
      </p:sp>
      <p:sp>
        <p:nvSpPr>
          <p:cNvPr id="15" name="Freeform 15" descr="preencoded.png"/>
          <p:cNvSpPr/>
          <p:nvPr/>
        </p:nvSpPr>
        <p:spPr>
          <a:xfrm>
            <a:off x="13225462" y="2442865"/>
            <a:ext cx="3410842" cy="2108001"/>
          </a:xfrm>
          <a:custGeom>
            <a:avLst/>
            <a:gdLst/>
            <a:ahLst/>
            <a:cxnLst/>
            <a:rect l="l" t="t" r="r" b="b"/>
            <a:pathLst>
              <a:path w="3410842" h="2108001">
                <a:moveTo>
                  <a:pt x="0" y="0"/>
                </a:moveTo>
                <a:lnTo>
                  <a:pt x="3410843" y="0"/>
                </a:lnTo>
                <a:lnTo>
                  <a:pt x="3410843" y="2108001"/>
                </a:lnTo>
                <a:lnTo>
                  <a:pt x="0" y="2108001"/>
                </a:lnTo>
                <a:lnTo>
                  <a:pt x="0" y="0"/>
                </a:lnTo>
                <a:close/>
              </a:path>
            </a:pathLst>
          </a:custGeom>
          <a:blipFill>
            <a:blip r:embed="rId7"/>
            <a:stretch>
              <a:fillRect l="-57" r="-57"/>
            </a:stretch>
          </a:blipFill>
        </p:spPr>
      </p:sp>
      <p:sp>
        <p:nvSpPr>
          <p:cNvPr id="16" name="TextBox 16"/>
          <p:cNvSpPr txBox="1"/>
          <p:nvPr/>
        </p:nvSpPr>
        <p:spPr>
          <a:xfrm>
            <a:off x="13225462" y="4894809"/>
            <a:ext cx="3410842" cy="856655"/>
          </a:xfrm>
          <a:prstGeom prst="rect">
            <a:avLst/>
          </a:prstGeom>
        </p:spPr>
        <p:txBody>
          <a:bodyPr lIns="0" tIns="0" rIns="0" bIns="0" rtlCol="0" anchor="t">
            <a:spAutoFit/>
          </a:bodyPr>
          <a:lstStyle/>
          <a:p>
            <a:pPr algn="l">
              <a:lnSpc>
                <a:spcPts val="3250"/>
              </a:lnSpc>
            </a:pPr>
            <a:r>
              <a:rPr lang="en-US" sz="2562" b="1">
                <a:solidFill>
                  <a:srgbClr val="E0E4E6"/>
                </a:solidFill>
                <a:latin typeface="Arimo Bold"/>
                <a:ea typeface="Arimo Bold"/>
                <a:cs typeface="Arimo Bold"/>
                <a:sym typeface="Arimo Bold"/>
              </a:rPr>
              <a:t>Go-Live and Ongoing Support</a:t>
            </a:r>
          </a:p>
        </p:txBody>
      </p:sp>
      <p:sp>
        <p:nvSpPr>
          <p:cNvPr id="17" name="TextBox 17"/>
          <p:cNvSpPr txBox="1"/>
          <p:nvPr/>
        </p:nvSpPr>
        <p:spPr>
          <a:xfrm>
            <a:off x="13225462" y="5834955"/>
            <a:ext cx="3410842" cy="3433167"/>
          </a:xfrm>
          <a:prstGeom prst="rect">
            <a:avLst/>
          </a:prstGeom>
        </p:spPr>
        <p:txBody>
          <a:bodyPr lIns="0" tIns="0" rIns="0" bIns="0" rtlCol="0" anchor="t">
            <a:spAutoFit/>
          </a:bodyPr>
          <a:lstStyle/>
          <a:p>
            <a:pPr algn="l">
              <a:lnSpc>
                <a:spcPts val="3750"/>
              </a:lnSpc>
            </a:pPr>
            <a:r>
              <a:rPr lang="en-US" sz="2312">
                <a:solidFill>
                  <a:srgbClr val="E0E4E6"/>
                </a:solidFill>
                <a:latin typeface="Barlow"/>
                <a:ea typeface="Barlow"/>
                <a:cs typeface="Barlow"/>
                <a:sym typeface="Barlow"/>
              </a:rPr>
              <a:t>The go-live phase marks the launch of the new payroll system, followed by ongoing support from the vendor for troubleshooting and system enhancements.</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35</TotalTime>
  <Words>1540</Words>
  <Application>Microsoft Macintosh PowerPoint</Application>
  <PresentationFormat>Custom</PresentationFormat>
  <Paragraphs>192</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Century Gothic</vt:lpstr>
      <vt:lpstr>Wingdings 3</vt:lpstr>
      <vt:lpstr>Calibri</vt:lpstr>
      <vt:lpstr>Arimo Bold</vt:lpstr>
      <vt:lpstr>Barlow</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Payroll-Management-System (2).pptx</dc:title>
  <dc:creator>ADMIN</dc:creator>
  <cp:lastModifiedBy>sanjay virat</cp:lastModifiedBy>
  <cp:revision>5</cp:revision>
  <dcterms:created xsi:type="dcterms:W3CDTF">2006-08-16T00:00:00Z</dcterms:created>
  <dcterms:modified xsi:type="dcterms:W3CDTF">2024-09-19T03:34:33Z</dcterms:modified>
  <dc:identifier>DAGRGMBZDek</dc:identifier>
</cp:coreProperties>
</file>